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Lst>
  <p:notesMasterIdLst>
    <p:notesMasterId r:id="rId46"/>
  </p:notesMasterIdLst>
  <p:sldIdLst>
    <p:sldId id="310" r:id="rId4"/>
    <p:sldId id="258" r:id="rId5"/>
    <p:sldId id="549" r:id="rId6"/>
    <p:sldId id="422" r:id="rId7"/>
    <p:sldId id="551" r:id="rId8"/>
    <p:sldId id="531" r:id="rId9"/>
    <p:sldId id="533" r:id="rId10"/>
    <p:sldId id="552" r:id="rId11"/>
    <p:sldId id="535" r:id="rId12"/>
    <p:sldId id="540" r:id="rId13"/>
    <p:sldId id="541" r:id="rId14"/>
    <p:sldId id="536" r:id="rId15"/>
    <p:sldId id="538" r:id="rId16"/>
    <p:sldId id="532" r:id="rId17"/>
    <p:sldId id="543" r:id="rId18"/>
    <p:sldId id="542" r:id="rId19"/>
    <p:sldId id="534" r:id="rId20"/>
    <p:sldId id="545" r:id="rId21"/>
    <p:sldId id="546" r:id="rId22"/>
    <p:sldId id="567" r:id="rId23"/>
    <p:sldId id="548" r:id="rId24"/>
    <p:sldId id="547" r:id="rId25"/>
    <p:sldId id="550" r:id="rId26"/>
    <p:sldId id="553" r:id="rId27"/>
    <p:sldId id="565" r:id="rId28"/>
    <p:sldId id="554" r:id="rId29"/>
    <p:sldId id="544" r:id="rId30"/>
    <p:sldId id="555" r:id="rId31"/>
    <p:sldId id="556" r:id="rId32"/>
    <p:sldId id="558" r:id="rId33"/>
    <p:sldId id="557" r:id="rId34"/>
    <p:sldId id="559" r:id="rId35"/>
    <p:sldId id="560" r:id="rId36"/>
    <p:sldId id="561" r:id="rId37"/>
    <p:sldId id="564" r:id="rId38"/>
    <p:sldId id="562" r:id="rId39"/>
    <p:sldId id="563" r:id="rId40"/>
    <p:sldId id="341" r:id="rId41"/>
    <p:sldId id="566" r:id="rId42"/>
    <p:sldId id="398" r:id="rId43"/>
    <p:sldId id="407" r:id="rId44"/>
    <p:sldId id="46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07" autoAdjust="0"/>
  </p:normalViewPr>
  <p:slideViewPr>
    <p:cSldViewPr>
      <p:cViewPr varScale="1">
        <p:scale>
          <a:sx n="107" d="100"/>
          <a:sy n="107" d="100"/>
        </p:scale>
        <p:origin x="-16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8B03A-3035-4D26-969E-5C16020E9D52}" type="datetimeFigureOut">
              <a:rPr lang="en-US" smtClean="0"/>
              <a:pPr/>
              <a:t>6/1/2013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0B95F-1776-4FC1-8AFD-DEA6451EA614}" type="slidenum">
              <a:rPr lang="en-US" smtClean="0"/>
              <a:pPr/>
              <a:t>‹#›</a:t>
            </a:fld>
            <a:endParaRPr lang="en-US" dirty="0"/>
          </a:p>
        </p:txBody>
      </p:sp>
    </p:spTree>
    <p:extLst>
      <p:ext uri="{BB962C8B-B14F-4D97-AF65-F5344CB8AC3E}">
        <p14:creationId xmlns:p14="http://schemas.microsoft.com/office/powerpoint/2010/main" xmlns="" val="371246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oo.gl/SGBv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goo.gl/SGBv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oo.gl/SGBv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http://goo.gl/SGBvg</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http://www.cnn.com/2011/WORLD/africa/05/11/kenya.children.beading/index.html?hpt=P1&amp;iref=NS1</a:t>
            </a:r>
          </a:p>
        </p:txBody>
      </p:sp>
      <p:sp>
        <p:nvSpPr>
          <p:cNvPr id="4" name="Slide Number Placeholder 3"/>
          <p:cNvSpPr>
            <a:spLocks noGrp="1"/>
          </p:cNvSpPr>
          <p:nvPr>
            <p:ph type="sldNum" sz="quarter" idx="10"/>
          </p:nvPr>
        </p:nvSpPr>
        <p:spPr/>
        <p:txBody>
          <a:bodyPr/>
          <a:lstStyle/>
          <a:p>
            <a:fld id="{BD80B95F-1776-4FC1-8AFD-DEA6451EA61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80B95F-1776-4FC1-8AFD-DEA6451EA61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80B95F-1776-4FC1-8AFD-DEA6451EA61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80B95F-1776-4FC1-8AFD-DEA6451EA61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80B95F-1776-4FC1-8AFD-DEA6451EA61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http://goo.gl/SGBvg</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http://goo.gl/SGBvg</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80B95F-1776-4FC1-8AFD-DEA6451EA61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Narrow"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812144" y="6651792"/>
            <a:ext cx="2363146" cy="215444"/>
          </a:xfrm>
          <a:prstGeom prst="rect">
            <a:avLst/>
          </a:prstGeom>
        </p:spPr>
        <p:txBody>
          <a:bodyPr wrap="none">
            <a:spAutoFit/>
          </a:bodyPr>
          <a:lstStyle/>
          <a:p>
            <a:pPr algn="r"/>
            <a:r>
              <a:rPr lang="en-US" sz="800" dirty="0" smtClean="0">
                <a:solidFill>
                  <a:schemeClr val="bg1"/>
                </a:solidFill>
                <a:latin typeface="Arial Narrow" pitchFamily="34" charset="0"/>
              </a:rPr>
              <a:t>The Essentials of Apologetics</a:t>
            </a:r>
            <a:r>
              <a:rPr lang="en-US" sz="800" dirty="0" smtClean="0">
                <a:solidFill>
                  <a:srgbClr val="FF0000"/>
                </a:solidFill>
                <a:latin typeface="Arial Narrow" pitchFamily="34" charset="0"/>
              </a:rPr>
              <a:t> –  Why God:</a:t>
            </a:r>
            <a:r>
              <a:rPr lang="en-US" sz="800" baseline="0" dirty="0" smtClean="0">
                <a:solidFill>
                  <a:srgbClr val="FF0000"/>
                </a:solidFill>
                <a:latin typeface="Arial Narrow" pitchFamily="34" charset="0"/>
              </a:rPr>
              <a:t> </a:t>
            </a:r>
            <a:r>
              <a:rPr lang="en-US" sz="800" baseline="0" dirty="0" smtClean="0">
                <a:solidFill>
                  <a:srgbClr val="FF0000"/>
                </a:solidFill>
                <a:latin typeface="Arial Narrow" pitchFamily="34" charset="0"/>
              </a:rPr>
              <a:t>A Moral </a:t>
            </a:r>
            <a:r>
              <a:rPr lang="en-US" sz="800" baseline="0" dirty="0" smtClean="0">
                <a:solidFill>
                  <a:srgbClr val="FF0000"/>
                </a:solidFill>
                <a:latin typeface="Arial Narrow" pitchFamily="34" charset="0"/>
              </a:rPr>
              <a:t>Cause</a:t>
            </a:r>
            <a:endParaRPr lang="en-US" sz="800" dirty="0" smtClean="0">
              <a:solidFill>
                <a:srgbClr val="FF0000"/>
              </a:solidFill>
              <a:latin typeface="Arial Narrow"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pPr/>
              <a:t>6/1/2013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pPr/>
              <a:t>6/1/2013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solidFill>
                  <a:prstClr val="black">
                    <a:tint val="75000"/>
                  </a:prstClr>
                </a:solidFill>
              </a:rPr>
              <a:pPr/>
              <a:t>6/1/2013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3.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red-background.gif"/>
          <p:cNvPicPr>
            <a:picLocks noChangeAspect="1"/>
          </p:cNvPicPr>
          <p:nvPr/>
        </p:nvPicPr>
        <p:blipFill>
          <a:blip r:embed="rId4" cstate="print"/>
          <a:stretch>
            <a:fillRect/>
          </a:stretch>
        </p:blipFill>
        <p:spPr>
          <a:xfrm>
            <a:off x="0" y="0"/>
            <a:ext cx="9144000" cy="6858000"/>
          </a:xfrm>
          <a:prstGeom prst="rect">
            <a:avLst/>
          </a:prstGeom>
        </p:spPr>
      </p:pic>
      <p:sp>
        <p:nvSpPr>
          <p:cNvPr id="4" name="TextBox 3"/>
          <p:cNvSpPr txBox="1"/>
          <p:nvPr/>
        </p:nvSpPr>
        <p:spPr>
          <a:xfrm>
            <a:off x="1386764" y="1365409"/>
            <a:ext cx="4862228" cy="2215991"/>
          </a:xfrm>
          <a:prstGeom prst="rect">
            <a:avLst/>
          </a:prstGeom>
          <a:noFill/>
        </p:spPr>
        <p:txBody>
          <a:bodyPr wrap="none" rtlCol="0">
            <a:spAutoFit/>
          </a:bodyPr>
          <a:lstStyle/>
          <a:p>
            <a:r>
              <a:rPr lang="en-US" sz="13800" dirty="0" smtClean="0">
                <a:solidFill>
                  <a:schemeClr val="bg1"/>
                </a:solidFill>
                <a:effectLst>
                  <a:outerShdw blurRad="60007" dist="310007" dir="7680000" sy="30000" kx="1300200" algn="ctr" rotWithShape="0">
                    <a:prstClr val="black">
                      <a:alpha val="32000"/>
                    </a:prstClr>
                  </a:outerShdw>
                </a:effectLst>
                <a:latin typeface="Arial Narrow" pitchFamily="34" charset="0"/>
              </a:rPr>
              <a:t>H o p e</a:t>
            </a:r>
            <a:endParaRPr lang="en-US" sz="13800" dirty="0">
              <a:solidFill>
                <a:schemeClr val="bg1"/>
              </a:solidFill>
              <a:effectLst>
                <a:outerShdw blurRad="60007" dist="310007" dir="7680000" sy="30000" kx="1300200" algn="ctr" rotWithShape="0">
                  <a:prstClr val="black">
                    <a:alpha val="32000"/>
                  </a:prstClr>
                </a:outerShdw>
              </a:effectLst>
              <a:latin typeface="Arial Narrow" pitchFamily="34" charset="0"/>
            </a:endParaRPr>
          </a:p>
        </p:txBody>
      </p:sp>
      <p:sp>
        <p:nvSpPr>
          <p:cNvPr id="5" name="TextBox 4"/>
          <p:cNvSpPr txBox="1"/>
          <p:nvPr/>
        </p:nvSpPr>
        <p:spPr>
          <a:xfrm rot="16200000">
            <a:off x="1270521" y="3551198"/>
            <a:ext cx="806759" cy="353943"/>
          </a:xfrm>
          <a:prstGeom prst="rect">
            <a:avLst/>
          </a:prstGeom>
          <a:noFill/>
        </p:spPr>
        <p:txBody>
          <a:bodyPr wrap="none" rtlCol="0">
            <a:spAutoFit/>
          </a:bodyPr>
          <a:lstStyle/>
          <a:p>
            <a:r>
              <a:rPr lang="en-US" sz="1700" dirty="0" smtClean="0">
                <a:solidFill>
                  <a:schemeClr val="bg1"/>
                </a:solidFill>
                <a:latin typeface="Arial Narrow" pitchFamily="34" charset="0"/>
              </a:rPr>
              <a:t>For The</a:t>
            </a:r>
            <a:endParaRPr lang="en-US" sz="1700" dirty="0">
              <a:solidFill>
                <a:schemeClr val="bg1"/>
              </a:solidFill>
              <a:latin typeface="Arial Narrow" pitchFamily="34" charset="0"/>
            </a:endParaRPr>
          </a:p>
        </p:txBody>
      </p:sp>
      <p:sp>
        <p:nvSpPr>
          <p:cNvPr id="7" name="TextBox 6"/>
          <p:cNvSpPr txBox="1"/>
          <p:nvPr/>
        </p:nvSpPr>
        <p:spPr>
          <a:xfrm>
            <a:off x="1722661" y="2923593"/>
            <a:ext cx="3573414" cy="1631216"/>
          </a:xfrm>
          <a:prstGeom prst="rect">
            <a:avLst/>
          </a:prstGeom>
          <a:noFill/>
        </p:spPr>
        <p:txBody>
          <a:bodyPr wrap="none" rtlCol="0">
            <a:spAutoFit/>
          </a:bodyPr>
          <a:lstStyle/>
          <a:p>
            <a:r>
              <a:rPr lang="en-US" sz="10000" dirty="0" smtClean="0">
                <a:solidFill>
                  <a:schemeClr val="bg1"/>
                </a:solidFill>
                <a:effectLst>
                  <a:glow rad="228600">
                    <a:schemeClr val="accent2">
                      <a:satMod val="175000"/>
                      <a:alpha val="40000"/>
                    </a:schemeClr>
                  </a:glow>
                </a:effectLst>
                <a:latin typeface="Arial Narrow" pitchFamily="34" charset="0"/>
              </a:rPr>
              <a:t>Hurting</a:t>
            </a:r>
            <a:endParaRPr lang="en-US" sz="10000" dirty="0">
              <a:solidFill>
                <a:schemeClr val="bg1"/>
              </a:solidFill>
              <a:effectLst>
                <a:glow rad="228600">
                  <a:schemeClr val="accent2">
                    <a:satMod val="175000"/>
                    <a:alpha val="40000"/>
                  </a:schemeClr>
                </a:glow>
              </a:effectLst>
              <a:latin typeface="Arial Narrow" pitchFamily="34" charset="0"/>
            </a:endParaRPr>
          </a:p>
        </p:txBody>
      </p:sp>
      <p:sp>
        <p:nvSpPr>
          <p:cNvPr id="8" name="TextBox 7"/>
          <p:cNvSpPr txBox="1"/>
          <p:nvPr/>
        </p:nvSpPr>
        <p:spPr>
          <a:xfrm>
            <a:off x="1559379" y="4350178"/>
            <a:ext cx="6095999" cy="830997"/>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800" dirty="0" smtClean="0">
                <a:solidFill>
                  <a:schemeClr val="bg1"/>
                </a:solidFill>
                <a:latin typeface="Arial Narrow" pitchFamily="34" charset="0"/>
              </a:rPr>
              <a:t> A Study in 1 Peter</a:t>
            </a:r>
            <a:endParaRPr lang="en-US" sz="4800" dirty="0">
              <a:solidFill>
                <a:schemeClr val="bg1"/>
              </a:solidFill>
              <a:latin typeface="Arial Narrow" pitchFamily="34" charset="0"/>
            </a:endParaRPr>
          </a:p>
        </p:txBody>
      </p:sp>
      <p:sp>
        <p:nvSpPr>
          <p:cNvPr id="9" name="TextBox 8"/>
          <p:cNvSpPr txBox="1"/>
          <p:nvPr/>
        </p:nvSpPr>
        <p:spPr>
          <a:xfrm>
            <a:off x="0" y="6488668"/>
            <a:ext cx="9144000" cy="307777"/>
          </a:xfrm>
          <a:prstGeom prst="rect">
            <a:avLst/>
          </a:prstGeom>
          <a:noFill/>
        </p:spPr>
        <p:txBody>
          <a:bodyPr wrap="square" rtlCol="0">
            <a:spAutoFit/>
          </a:bodyPr>
          <a:lstStyle/>
          <a:p>
            <a:pPr algn="ctr"/>
            <a:r>
              <a:rPr lang="en-US" sz="1400" i="1" dirty="0" smtClean="0">
                <a:solidFill>
                  <a:schemeClr val="bg1"/>
                </a:solidFill>
                <a:latin typeface="Arial Narrow" pitchFamily="34" charset="0"/>
                <a:ea typeface="Aegyptus" pitchFamily="18" charset="0"/>
              </a:rPr>
              <a:t>www.confidentchristians.org</a:t>
            </a:r>
            <a:endParaRPr lang="en-US" sz="1400" i="1" dirty="0">
              <a:solidFill>
                <a:schemeClr val="bg1"/>
              </a:solidFill>
              <a:latin typeface="Arial Narrow" pitchFamily="34" charset="0"/>
              <a:ea typeface="Aegyptus" pitchFamily="18" charset="0"/>
            </a:endParaRPr>
          </a:p>
        </p:txBody>
      </p:sp>
      <p:pic>
        <p:nvPicPr>
          <p:cNvPr id="11" name="Picture 10" descr="pillar-foundation.gif"/>
          <p:cNvPicPr>
            <a:picLocks noChangeAspect="1"/>
          </p:cNvPicPr>
          <p:nvPr/>
        </p:nvPicPr>
        <p:blipFill>
          <a:blip r:embed="rId5" cstate="print"/>
          <a:stretch>
            <a:fillRect/>
          </a:stretch>
        </p:blipFill>
        <p:spPr>
          <a:xfrm>
            <a:off x="0" y="-1"/>
            <a:ext cx="9144000" cy="6858001"/>
          </a:xfrm>
          <a:prstGeom prst="rect">
            <a:avLst/>
          </a:prstGeom>
        </p:spPr>
      </p:pic>
      <p:sp>
        <p:nvSpPr>
          <p:cNvPr id="12" name="TextBox 11"/>
          <p:cNvSpPr txBox="1"/>
          <p:nvPr/>
        </p:nvSpPr>
        <p:spPr>
          <a:xfrm rot="21423515">
            <a:off x="4314219" y="5729646"/>
            <a:ext cx="4584075" cy="584775"/>
          </a:xfrm>
          <a:prstGeom prst="rect">
            <a:avLst/>
          </a:prstGeom>
          <a:noFill/>
          <a:scene3d>
            <a:camera prst="orthographicFront">
              <a:rot lat="0" lon="0" rev="0"/>
            </a:camera>
            <a:lightRig rig="threePt" dir="t"/>
          </a:scene3d>
        </p:spPr>
        <p:txBody>
          <a:bodyPr wrap="none" rtlCol="0">
            <a:spAutoFit/>
          </a:bodyPr>
          <a:lstStyle/>
          <a:p>
            <a:pPr algn="r"/>
            <a:r>
              <a:rPr lang="en-US" sz="3200" dirty="0" smtClean="0">
                <a:latin typeface="Arial Narrow" pitchFamily="34" charset="0"/>
                <a:cs typeface="Arial" pitchFamily="34" charset="0"/>
              </a:rPr>
              <a:t>The Essentials of Apologetics</a:t>
            </a:r>
            <a:endParaRPr lang="en-US" sz="3200" dirty="0">
              <a:latin typeface="Arial Narrow" pitchFamily="34" charset="0"/>
              <a:cs typeface="Arial" pitchFamily="34" charset="0"/>
            </a:endParaRPr>
          </a:p>
        </p:txBody>
      </p:sp>
      <p:sp>
        <p:nvSpPr>
          <p:cNvPr id="13" name="TextBox 12"/>
          <p:cNvSpPr txBox="1"/>
          <p:nvPr/>
        </p:nvSpPr>
        <p:spPr>
          <a:xfrm>
            <a:off x="0" y="2819400"/>
            <a:ext cx="2454518" cy="1077218"/>
          </a:xfrm>
          <a:prstGeom prst="rect">
            <a:avLst/>
          </a:prstGeom>
          <a:noFill/>
        </p:spPr>
        <p:txBody>
          <a:bodyPr wrap="none" rtlCol="0">
            <a:spAutoFit/>
          </a:bodyPr>
          <a:lstStyle/>
          <a:p>
            <a:r>
              <a:rPr lang="en-US" sz="3600" b="1" dirty="0" smtClean="0">
                <a:solidFill>
                  <a:schemeClr val="bg1"/>
                </a:solidFill>
                <a:effectLst>
                  <a:reflection blurRad="6350" stA="55000" endA="300" endPos="45500" dir="5400000" sy="-100000" algn="bl" rotWithShape="0"/>
                </a:effectLst>
                <a:latin typeface="Arial Narrow" pitchFamily="34" charset="0"/>
              </a:rPr>
              <a:t>Why God…?</a:t>
            </a:r>
            <a:endParaRPr lang="en-US" sz="100" b="1" dirty="0" smtClean="0">
              <a:latin typeface="Arial Narrow" pitchFamily="34" charset="0"/>
            </a:endParaRPr>
          </a:p>
          <a:p>
            <a:r>
              <a:rPr lang="en-US" sz="2800" b="1" dirty="0" smtClean="0">
                <a:latin typeface="Arial Narrow" pitchFamily="34" charset="0"/>
              </a:rPr>
              <a:t>A Moral </a:t>
            </a:r>
            <a:r>
              <a:rPr lang="en-US" sz="2800" b="1" dirty="0" smtClean="0">
                <a:latin typeface="Arial Narrow" pitchFamily="34" charset="0"/>
              </a:rPr>
              <a:t>Cause</a:t>
            </a:r>
            <a:endParaRPr lang="en-US" sz="2800" b="1"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Key Ingredients for Objective Moral Values/Duties</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81000" y="4743271"/>
            <a:ext cx="838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US" sz="2400" dirty="0" smtClean="0">
                <a:solidFill>
                  <a:srgbClr val="FF0000"/>
                </a:solidFill>
                <a:latin typeface="Arial Narrow" pitchFamily="34" charset="0"/>
                <a:cs typeface="FreesiaUPC" pitchFamily="34" charset="-34"/>
              </a:rPr>
              <a:t>A Standard</a:t>
            </a:r>
            <a:r>
              <a:rPr lang="en-US" sz="2400" dirty="0" smtClean="0">
                <a:latin typeface="Arial Narrow" pitchFamily="34" charset="0"/>
                <a:cs typeface="FreesiaUPC" pitchFamily="34" charset="-34"/>
              </a:rPr>
              <a:t> – provides a measure of good/bad, right/wrong.</a:t>
            </a:r>
          </a:p>
          <a:p>
            <a:pPr marL="457200" indent="-457200">
              <a:buFont typeface="+mj-lt"/>
              <a:buAutoNum type="arabicPeriod"/>
            </a:pPr>
            <a:r>
              <a:rPr lang="en-US" sz="2400" dirty="0" smtClean="0">
                <a:solidFill>
                  <a:srgbClr val="FF0000"/>
                </a:solidFill>
                <a:latin typeface="Arial Narrow" pitchFamily="34" charset="0"/>
                <a:cs typeface="FreesiaUPC" pitchFamily="34" charset="-34"/>
              </a:rPr>
              <a:t>An Authority </a:t>
            </a:r>
            <a:r>
              <a:rPr lang="en-US" sz="2400" dirty="0" smtClean="0">
                <a:latin typeface="Arial Narrow" pitchFamily="34" charset="0"/>
                <a:cs typeface="FreesiaUPC" pitchFamily="34" charset="-34"/>
              </a:rPr>
              <a:t>– someone/thing that has the right to impose the standard and enforce adherence. </a:t>
            </a:r>
          </a:p>
        </p:txBody>
      </p:sp>
      <p:pic>
        <p:nvPicPr>
          <p:cNvPr id="8" name="Picture 7" descr="what you need ingredients.jpg"/>
          <p:cNvPicPr>
            <a:picLocks noChangeAspect="1"/>
          </p:cNvPicPr>
          <p:nvPr/>
        </p:nvPicPr>
        <p:blipFill>
          <a:blip r:embed="rId3" cstate="print">
            <a:duotone>
              <a:prstClr val="black"/>
              <a:srgbClr val="D9C3A5">
                <a:tint val="50000"/>
                <a:satMod val="180000"/>
              </a:srgbClr>
            </a:duotone>
          </a:blip>
          <a:stretch>
            <a:fillRect/>
          </a:stretch>
        </p:blipFill>
        <p:spPr>
          <a:xfrm>
            <a:off x="381000" y="990600"/>
            <a:ext cx="8305800" cy="3429000"/>
          </a:xfrm>
          <a:prstGeom prst="rect">
            <a:avLst/>
          </a:prstGeom>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33697"/>
            <a:ext cx="4876800" cy="2062103"/>
          </a:xfrm>
          <a:prstGeom prst="rect">
            <a:avLst/>
          </a:prstGeom>
          <a:noFill/>
        </p:spPr>
        <p:txBody>
          <a:bodyPr wrap="square" rtlCol="0">
            <a:spAutoFit/>
          </a:bodyPr>
          <a:lstStyle/>
          <a:p>
            <a:pPr marL="457200" indent="-457200" algn="r"/>
            <a:r>
              <a:rPr lang="en-US" sz="3200" dirty="0" smtClean="0">
                <a:latin typeface="Arial Narrow" pitchFamily="34" charset="0"/>
              </a:rPr>
              <a:t>“A man does not call a line crooked unless he has some idea of a straight line.” </a:t>
            </a:r>
          </a:p>
          <a:p>
            <a:pPr marL="457200" indent="-457200" algn="r"/>
            <a:r>
              <a:rPr lang="en-US" sz="3200" dirty="0" smtClean="0">
                <a:solidFill>
                  <a:srgbClr val="FF0000"/>
                </a:solidFill>
                <a:latin typeface="Arial Narrow" pitchFamily="34" charset="0"/>
              </a:rPr>
              <a:t>– C. S. Lewis</a:t>
            </a:r>
            <a:endParaRPr lang="en-US" sz="3200" dirty="0" smtClean="0">
              <a:solidFill>
                <a:srgbClr val="FF0000"/>
              </a:solidFill>
              <a:latin typeface="Arial Narrow" pitchFamily="34" charset="0"/>
            </a:endParaRPr>
          </a:p>
        </p:txBody>
      </p:sp>
      <p:pic>
        <p:nvPicPr>
          <p:cNvPr id="4" name="Picture 3" descr="C.S.-Lewis.jpg"/>
          <p:cNvPicPr>
            <a:picLocks noChangeAspect="1"/>
          </p:cNvPicPr>
          <p:nvPr/>
        </p:nvPicPr>
        <p:blipFill>
          <a:blip r:embed="rId3" cstate="print">
            <a:duotone>
              <a:prstClr val="black"/>
              <a:srgbClr val="D9C3A5">
                <a:tint val="50000"/>
                <a:satMod val="180000"/>
              </a:srgbClr>
            </a:duotone>
          </a:blip>
          <a:stretch>
            <a:fillRect/>
          </a:stretch>
        </p:blipFill>
        <p:spPr>
          <a:xfrm>
            <a:off x="5509039" y="609600"/>
            <a:ext cx="3368261" cy="55626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A Ke</a:t>
            </a:r>
            <a:r>
              <a:rPr lang="en-US" sz="3600" dirty="0" smtClean="0">
                <a:latin typeface="Arial Narrow" pitchFamily="34" charset="0"/>
              </a:rPr>
              <a:t>y Distinction</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81000" y="4876800"/>
            <a:ext cx="838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4163" indent="-284163">
              <a:buFont typeface="Arial" pitchFamily="34" charset="0"/>
              <a:buChar char="•"/>
            </a:pPr>
            <a:r>
              <a:rPr lang="en-US" sz="2400" dirty="0" smtClean="0">
                <a:latin typeface="Arial Narrow" pitchFamily="34" charset="0"/>
                <a:cs typeface="FreesiaUPC" pitchFamily="34" charset="-34"/>
              </a:rPr>
              <a:t>There is a distinction between the source of objective moral values and duties and how we come to know them. </a:t>
            </a:r>
          </a:p>
          <a:p>
            <a:pPr marL="284163" indent="-284163">
              <a:buFont typeface="Arial" pitchFamily="34" charset="0"/>
              <a:buChar char="•"/>
            </a:pPr>
            <a:r>
              <a:rPr lang="en-US" sz="2400" dirty="0" smtClean="0">
                <a:latin typeface="Arial Narrow" pitchFamily="34" charset="0"/>
                <a:cs typeface="FreesiaUPC" pitchFamily="34" charset="-34"/>
              </a:rPr>
              <a:t>The first is an </a:t>
            </a:r>
            <a:r>
              <a:rPr lang="en-US" sz="2400" dirty="0" smtClean="0">
                <a:solidFill>
                  <a:srgbClr val="FF0000"/>
                </a:solidFill>
                <a:latin typeface="Arial Narrow" pitchFamily="34" charset="0"/>
                <a:cs typeface="FreesiaUPC" pitchFamily="34" charset="-34"/>
              </a:rPr>
              <a:t>ontological </a:t>
            </a:r>
            <a:r>
              <a:rPr lang="en-US" sz="2400" dirty="0" smtClean="0">
                <a:latin typeface="Arial Narrow" pitchFamily="34" charset="0"/>
                <a:cs typeface="FreesiaUPC" pitchFamily="34" charset="-34"/>
              </a:rPr>
              <a:t>(source/origin) question.  </a:t>
            </a:r>
            <a:endParaRPr lang="en-US" sz="2400" dirty="0" smtClean="0">
              <a:latin typeface="Arial Narrow" pitchFamily="34" charset="0"/>
              <a:cs typeface="FreesiaUPC" pitchFamily="34" charset="-34"/>
            </a:endParaRPr>
          </a:p>
          <a:p>
            <a:pPr marL="284163" indent="-284163">
              <a:buFont typeface="Arial" pitchFamily="34" charset="0"/>
              <a:buChar char="•"/>
            </a:pPr>
            <a:r>
              <a:rPr lang="en-US" sz="2400" dirty="0" smtClean="0">
                <a:latin typeface="Arial Narrow" pitchFamily="34" charset="0"/>
                <a:cs typeface="FreesiaUPC" pitchFamily="34" charset="-34"/>
              </a:rPr>
              <a:t>The second is an </a:t>
            </a:r>
            <a:r>
              <a:rPr lang="en-US" sz="2400" dirty="0" smtClean="0">
                <a:solidFill>
                  <a:srgbClr val="FF0000"/>
                </a:solidFill>
                <a:latin typeface="Arial Narrow" pitchFamily="34" charset="0"/>
                <a:cs typeface="FreesiaUPC" pitchFamily="34" charset="-34"/>
              </a:rPr>
              <a:t>epistemological</a:t>
            </a:r>
            <a:r>
              <a:rPr lang="en-US" sz="2400" dirty="0" smtClean="0">
                <a:latin typeface="Arial Narrow" pitchFamily="34" charset="0"/>
                <a:cs typeface="FreesiaUPC" pitchFamily="34" charset="-34"/>
              </a:rPr>
              <a:t> (knowledge) question.</a:t>
            </a:r>
          </a:p>
        </p:txBody>
      </p:sp>
      <p:pic>
        <p:nvPicPr>
          <p:cNvPr id="7" name="Picture 6" descr="distinction.jpg"/>
          <p:cNvPicPr>
            <a:picLocks noChangeAspect="1"/>
          </p:cNvPicPr>
          <p:nvPr/>
        </p:nvPicPr>
        <p:blipFill>
          <a:blip r:embed="rId3" cstate="print">
            <a:duotone>
              <a:prstClr val="black"/>
              <a:srgbClr val="D9C3A5">
                <a:tint val="50000"/>
                <a:satMod val="180000"/>
              </a:srgbClr>
            </a:duotone>
          </a:blip>
          <a:stretch>
            <a:fillRect/>
          </a:stretch>
        </p:blipFill>
        <p:spPr>
          <a:xfrm>
            <a:off x="381000" y="914400"/>
            <a:ext cx="8305800" cy="3810000"/>
          </a:xfrm>
          <a:prstGeom prst="rect">
            <a:avLst/>
          </a:prstGeom>
          <a:effectLst>
            <a:softEdge rad="63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52400" y="2309574"/>
            <a:ext cx="502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buFont typeface="+mj-lt"/>
              <a:buAutoNum type="arabicPeriod"/>
            </a:pPr>
            <a:r>
              <a:rPr lang="en-US" sz="2800" dirty="0" smtClean="0">
                <a:latin typeface="Arial Narrow" pitchFamily="34" charset="0"/>
                <a:cs typeface="FreesiaUPC" pitchFamily="34" charset="-34"/>
              </a:rPr>
              <a:t>The universe</a:t>
            </a:r>
            <a:endParaRPr lang="en-US" sz="2800" dirty="0" smtClean="0">
              <a:latin typeface="Arial Narrow" pitchFamily="34" charset="0"/>
              <a:cs typeface="FreesiaUPC" pitchFamily="34" charset="-34"/>
            </a:endParaRPr>
          </a:p>
          <a:p>
            <a:pPr marL="514350" indent="-514350">
              <a:buFont typeface="+mj-lt"/>
              <a:buAutoNum type="arabicPeriod"/>
            </a:pPr>
            <a:r>
              <a:rPr lang="en-US" sz="2800" dirty="0" smtClean="0">
                <a:latin typeface="Arial Narrow" pitchFamily="34" charset="0"/>
                <a:cs typeface="FreesiaUPC" pitchFamily="34" charset="-34"/>
              </a:rPr>
              <a:t>Society/culture</a:t>
            </a:r>
            <a:endParaRPr lang="en-US" sz="2800" dirty="0" smtClean="0">
              <a:latin typeface="Arial Narrow" pitchFamily="34" charset="0"/>
              <a:cs typeface="FreesiaUPC" pitchFamily="34" charset="-34"/>
            </a:endParaRPr>
          </a:p>
          <a:p>
            <a:pPr marL="514350" indent="-514350">
              <a:buFont typeface="+mj-lt"/>
              <a:buAutoNum type="arabicPeriod"/>
            </a:pPr>
            <a:r>
              <a:rPr lang="en-US" sz="2800" dirty="0" smtClean="0">
                <a:latin typeface="Arial Narrow" pitchFamily="34" charset="0"/>
                <a:cs typeface="FreesiaUPC" pitchFamily="34" charset="-34"/>
              </a:rPr>
              <a:t>The individual</a:t>
            </a:r>
            <a:endParaRPr lang="en-US" sz="2800" dirty="0" smtClean="0">
              <a:latin typeface="Arial Narrow" pitchFamily="34" charset="0"/>
              <a:cs typeface="FreesiaUPC" pitchFamily="34" charset="-34"/>
            </a:endParaRPr>
          </a:p>
          <a:p>
            <a:pPr marL="514350" indent="-514350">
              <a:buFont typeface="+mj-lt"/>
              <a:buAutoNum type="arabicPeriod"/>
            </a:pPr>
            <a:r>
              <a:rPr lang="en-US" sz="2800" dirty="0" smtClean="0">
                <a:latin typeface="Arial Narrow" pitchFamily="34" charset="0"/>
                <a:cs typeface="FreesiaUPC" pitchFamily="34" charset="-34"/>
              </a:rPr>
              <a:t>A transcendent Creator</a:t>
            </a:r>
            <a:endParaRPr lang="en-US" sz="2800" dirty="0" smtClean="0">
              <a:latin typeface="Arial Narrow" pitchFamily="34" charset="0"/>
              <a:cs typeface="FreesiaUPC" pitchFamily="34" charset="-34"/>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number-four.gif"/>
          <p:cNvPicPr>
            <a:picLocks noChangeAspect="1"/>
          </p:cNvPicPr>
          <p:nvPr/>
        </p:nvPicPr>
        <p:blipFill>
          <a:blip r:embed="rId3" cstate="print">
            <a:duotone>
              <a:prstClr val="black"/>
              <a:srgbClr val="D9C3A5">
                <a:tint val="50000"/>
                <a:satMod val="180000"/>
              </a:srgbClr>
            </a:duotone>
          </a:blip>
          <a:stretch>
            <a:fillRect/>
          </a:stretch>
        </p:blipFill>
        <p:spPr>
          <a:xfrm>
            <a:off x="5039490" y="990600"/>
            <a:ext cx="3837810" cy="5257800"/>
          </a:xfrm>
          <a:prstGeom prst="rect">
            <a:avLst/>
          </a:prstGeom>
          <a:effectLst>
            <a:softEdge rad="63500"/>
          </a:effectLst>
        </p:spPr>
      </p:pic>
      <p:sp>
        <p:nvSpPr>
          <p:cNvPr id="9" name="TextBox 8"/>
          <p:cNvSpPr txBox="1"/>
          <p:nvPr/>
        </p:nvSpPr>
        <p:spPr>
          <a:xfrm>
            <a:off x="205968" y="149577"/>
            <a:ext cx="8938031" cy="615553"/>
          </a:xfrm>
          <a:prstGeom prst="rect">
            <a:avLst/>
          </a:prstGeom>
          <a:noFill/>
        </p:spPr>
        <p:txBody>
          <a:bodyPr wrap="square" rtlCol="0">
            <a:spAutoFit/>
          </a:bodyPr>
          <a:lstStyle/>
          <a:p>
            <a:r>
              <a:rPr lang="en-US" sz="3400" dirty="0" smtClean="0">
                <a:latin typeface="Arial Narrow" pitchFamily="34" charset="0"/>
              </a:rPr>
              <a:t>The Possible Sources of Objective Moral Values/Duties</a:t>
            </a:r>
            <a:endParaRPr lang="en-US" sz="3400" dirty="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28800" y="2667000"/>
            <a:ext cx="7170553" cy="1107996"/>
          </a:xfrm>
          <a:prstGeom prst="rect">
            <a:avLst/>
          </a:prstGeom>
          <a:noFill/>
        </p:spPr>
        <p:txBody>
          <a:bodyPr wrap="none" rtlCol="0">
            <a:spAutoFit/>
          </a:bodyPr>
          <a:lstStyle/>
          <a:p>
            <a:r>
              <a:rPr lang="en-US" sz="6600" dirty="0" smtClean="0">
                <a:latin typeface="Arial Narrow" pitchFamily="34" charset="0"/>
              </a:rPr>
              <a:t>Examining the Options</a:t>
            </a:r>
            <a:endParaRPr lang="en-US" sz="66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81400" y="3657600"/>
            <a:ext cx="5307671" cy="384721"/>
          </a:xfrm>
          <a:prstGeom prst="rect">
            <a:avLst/>
          </a:prstGeom>
          <a:noFill/>
        </p:spPr>
        <p:txBody>
          <a:bodyPr wrap="none" rtlCol="0">
            <a:spAutoFit/>
          </a:bodyPr>
          <a:lstStyle/>
          <a:p>
            <a:r>
              <a:rPr lang="en-US" sz="1900" dirty="0" smtClean="0">
                <a:solidFill>
                  <a:srgbClr val="FF0000"/>
                </a:solidFill>
                <a:latin typeface="Arial Narrow" pitchFamily="34" charset="0"/>
              </a:rPr>
              <a:t>What is the Source of Objective Moral Values and Duties?</a:t>
            </a:r>
            <a:endParaRPr lang="en-US" sz="19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the Universe?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2166878"/>
            <a:ext cx="4876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solidFill>
                  <a:schemeClr val="bg1"/>
                </a:solidFill>
                <a:latin typeface="Arial Narrow" pitchFamily="34" charset="0"/>
                <a:cs typeface="FreesiaUPC" pitchFamily="34" charset="-34"/>
              </a:rPr>
              <a:t>“A man said to the Universe, </a:t>
            </a:r>
          </a:p>
          <a:p>
            <a:r>
              <a:rPr lang="en-US" sz="2800" dirty="0" smtClean="0">
                <a:solidFill>
                  <a:schemeClr val="bg1"/>
                </a:solidFill>
                <a:latin typeface="Arial Narrow" pitchFamily="34" charset="0"/>
                <a:cs typeface="FreesiaUPC" pitchFamily="34" charset="-34"/>
              </a:rPr>
              <a:t>Sir, I exist!</a:t>
            </a:r>
          </a:p>
          <a:p>
            <a:r>
              <a:rPr lang="en-US" sz="2800" dirty="0" smtClean="0">
                <a:solidFill>
                  <a:schemeClr val="bg1"/>
                </a:solidFill>
                <a:latin typeface="Arial Narrow" pitchFamily="34" charset="0"/>
                <a:cs typeface="FreesiaUPC" pitchFamily="34" charset="-34"/>
              </a:rPr>
              <a:t>Nevertheless, replied the Universe, </a:t>
            </a:r>
          </a:p>
          <a:p>
            <a:r>
              <a:rPr lang="en-US" sz="2800" dirty="0" smtClean="0">
                <a:solidFill>
                  <a:schemeClr val="bg1"/>
                </a:solidFill>
                <a:latin typeface="Arial Narrow" pitchFamily="34" charset="0"/>
                <a:cs typeface="FreesiaUPC" pitchFamily="34" charset="-34"/>
              </a:rPr>
              <a:t>That fact has not created in me</a:t>
            </a:r>
          </a:p>
          <a:p>
            <a:r>
              <a:rPr lang="en-US" sz="2800" dirty="0" smtClean="0">
                <a:solidFill>
                  <a:schemeClr val="bg1"/>
                </a:solidFill>
                <a:latin typeface="Arial Narrow" pitchFamily="34" charset="0"/>
                <a:cs typeface="FreesiaUPC" pitchFamily="34" charset="-34"/>
              </a:rPr>
              <a:t>The slightest feeling of obligation</a:t>
            </a:r>
            <a:r>
              <a:rPr lang="en-US" sz="2800" dirty="0" smtClean="0">
                <a:solidFill>
                  <a:schemeClr val="bg1"/>
                </a:solidFill>
                <a:latin typeface="Arial Narrow" pitchFamily="34" charset="0"/>
                <a:cs typeface="FreesiaUPC" pitchFamily="34" charset="-34"/>
              </a:rPr>
              <a:t>.”</a:t>
            </a:r>
          </a:p>
          <a:p>
            <a:r>
              <a:rPr lang="en-US" sz="2800" dirty="0" smtClean="0">
                <a:solidFill>
                  <a:srgbClr val="FF0000"/>
                </a:solidFill>
                <a:latin typeface="Arial Narrow" pitchFamily="34" charset="0"/>
                <a:cs typeface="FreesiaUPC" pitchFamily="34" charset="-34"/>
              </a:rPr>
              <a:t>		- Stephen Crane</a:t>
            </a:r>
            <a:endParaRPr lang="en-US" sz="2800" dirty="0" smtClean="0">
              <a:solidFill>
                <a:srgbClr val="FF0000"/>
              </a:solidFill>
              <a:latin typeface="Arial Narrow" pitchFamily="34" charset="0"/>
              <a:cs typeface="FreesiaUPC" pitchFamily="34" charset="-34"/>
            </a:endParaRPr>
          </a:p>
        </p:txBody>
      </p:sp>
      <p:pic>
        <p:nvPicPr>
          <p:cNvPr id="7" name="Picture 6" descr="universe.gif"/>
          <p:cNvPicPr>
            <a:picLocks noChangeAspect="1"/>
          </p:cNvPicPr>
          <p:nvPr/>
        </p:nvPicPr>
        <p:blipFill>
          <a:blip r:embed="rId3" cstate="print">
            <a:duotone>
              <a:prstClr val="black"/>
              <a:srgbClr val="D9C3A5">
                <a:tint val="50000"/>
                <a:satMod val="180000"/>
              </a:srgbClr>
            </a:duotone>
          </a:blip>
          <a:stretch>
            <a:fillRect/>
          </a:stretch>
        </p:blipFill>
        <p:spPr>
          <a:xfrm>
            <a:off x="5105400" y="1219200"/>
            <a:ext cx="3886200" cy="5029200"/>
          </a:xfrm>
          <a:prstGeom prst="rect">
            <a:avLst/>
          </a:prstGeom>
          <a:effectLst>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the Universe?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1982212"/>
            <a:ext cx="4876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From </a:t>
            </a:r>
            <a:r>
              <a:rPr lang="en-US" sz="2400" dirty="0" smtClean="0">
                <a:solidFill>
                  <a:schemeClr val="bg1"/>
                </a:solidFill>
                <a:latin typeface="Arial Narrow" pitchFamily="34" charset="0"/>
                <a:cs typeface="FreesiaUPC" pitchFamily="34" charset="-34"/>
              </a:rPr>
              <a:t>a cause/effect standpoint, an effect must represent its cause in essence/nature</a:t>
            </a:r>
            <a:r>
              <a:rPr lang="en-US" sz="2400" dirty="0" smtClean="0">
                <a:solidFill>
                  <a:schemeClr val="bg1"/>
                </a:solidFill>
                <a:latin typeface="Arial Narrow" pitchFamily="34" charset="0"/>
                <a:cs typeface="FreesiaUPC" pitchFamily="34" charset="-34"/>
              </a:rPr>
              <a:t>.</a:t>
            </a:r>
          </a:p>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How can an amoral, impersonal, meaningless and purposeless universe accidentally create personal moral beings who are obsessed with meaning and purpose?</a:t>
            </a:r>
            <a:endParaRPr lang="en-US" sz="2400" dirty="0" smtClean="0">
              <a:solidFill>
                <a:schemeClr val="bg1"/>
              </a:solidFill>
              <a:latin typeface="Arial Narrow" pitchFamily="34" charset="0"/>
              <a:cs typeface="FreesiaUPC" pitchFamily="34" charset="-34"/>
            </a:endParaRPr>
          </a:p>
        </p:txBody>
      </p:sp>
      <p:pic>
        <p:nvPicPr>
          <p:cNvPr id="7" name="Picture 6" descr="universe.gif"/>
          <p:cNvPicPr>
            <a:picLocks noChangeAspect="1"/>
          </p:cNvPicPr>
          <p:nvPr/>
        </p:nvPicPr>
        <p:blipFill>
          <a:blip r:embed="rId3" cstate="print">
            <a:duotone>
              <a:prstClr val="black"/>
              <a:srgbClr val="D9C3A5">
                <a:tint val="50000"/>
                <a:satMod val="180000"/>
              </a:srgbClr>
            </a:duotone>
          </a:blip>
          <a:stretch>
            <a:fillRect/>
          </a:stretch>
        </p:blipFill>
        <p:spPr>
          <a:xfrm>
            <a:off x="5105400" y="1219200"/>
            <a:ext cx="3886200" cy="5029200"/>
          </a:xfrm>
          <a:prstGeom prst="rect">
            <a:avLst/>
          </a:prstGeom>
          <a:effectLst>
            <a:softEdge rad="63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14400"/>
            <a:ext cx="4572000" cy="5016758"/>
          </a:xfrm>
          <a:prstGeom prst="rect">
            <a:avLst/>
          </a:prstGeom>
          <a:noFill/>
        </p:spPr>
        <p:txBody>
          <a:bodyPr wrap="square" rtlCol="0">
            <a:spAutoFit/>
          </a:bodyPr>
          <a:lstStyle/>
          <a:p>
            <a:pPr marL="457200" indent="-457200" algn="r"/>
            <a:r>
              <a:rPr lang="en-US" sz="3200" dirty="0" smtClean="0">
                <a:latin typeface="Arial Narrow" pitchFamily="34" charset="0"/>
              </a:rPr>
              <a:t>“Humans have always wondered about the meaning of life...life has no higher purpose than to perpetuate the survival of DNA...life has no design, no purpose, </a:t>
            </a:r>
            <a:r>
              <a:rPr lang="en-US" sz="3200" dirty="0" smtClean="0">
                <a:solidFill>
                  <a:srgbClr val="FF0000"/>
                </a:solidFill>
                <a:latin typeface="Arial Narrow" pitchFamily="34" charset="0"/>
              </a:rPr>
              <a:t>no evil and no good</a:t>
            </a:r>
            <a:r>
              <a:rPr lang="en-US" sz="3200" dirty="0" smtClean="0">
                <a:latin typeface="Arial Narrow" pitchFamily="34" charset="0"/>
              </a:rPr>
              <a:t>, nothing but blind pitiless indifference” </a:t>
            </a:r>
          </a:p>
          <a:p>
            <a:pPr marL="457200" indent="-457200" algn="r"/>
            <a:r>
              <a:rPr lang="en-US" sz="3200" dirty="0" smtClean="0">
                <a:solidFill>
                  <a:srgbClr val="FF0000"/>
                </a:solidFill>
                <a:latin typeface="Arial Narrow" pitchFamily="34" charset="0"/>
              </a:rPr>
              <a:t>– Richard Dawkins</a:t>
            </a:r>
            <a:endParaRPr lang="en-US" sz="3200" dirty="0" smtClean="0">
              <a:solidFill>
                <a:srgbClr val="FF0000"/>
              </a:solidFill>
              <a:latin typeface="Arial Narrow" pitchFamily="34" charset="0"/>
            </a:endParaRPr>
          </a:p>
        </p:txBody>
      </p:sp>
      <p:pic>
        <p:nvPicPr>
          <p:cNvPr id="9" name="Picture 8" descr="richard dawkins reason rally.jpg"/>
          <p:cNvPicPr>
            <a:picLocks noChangeAspect="1"/>
          </p:cNvPicPr>
          <p:nvPr/>
        </p:nvPicPr>
        <p:blipFill>
          <a:blip r:embed="rId3" cstate="print">
            <a:duotone>
              <a:prstClr val="black"/>
              <a:srgbClr val="D9C3A5">
                <a:tint val="50000"/>
                <a:satMod val="180000"/>
              </a:srgbClr>
            </a:duotone>
          </a:blip>
          <a:stretch>
            <a:fillRect/>
          </a:stretch>
        </p:blipFill>
        <p:spPr>
          <a:xfrm>
            <a:off x="5181600" y="838200"/>
            <a:ext cx="3571875" cy="51816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28600"/>
            <a:ext cx="4572000" cy="6370975"/>
          </a:xfrm>
          <a:prstGeom prst="rect">
            <a:avLst/>
          </a:prstGeom>
          <a:noFill/>
        </p:spPr>
        <p:txBody>
          <a:bodyPr wrap="square" rtlCol="0">
            <a:spAutoFit/>
          </a:bodyPr>
          <a:lstStyle/>
          <a:p>
            <a:pPr marL="457200" indent="-457200" algn="r"/>
            <a:r>
              <a:rPr lang="en-US" sz="2400" dirty="0" smtClean="0">
                <a:latin typeface="Arial Narrow" pitchFamily="34" charset="0"/>
              </a:rPr>
              <a:t>“When Darwin deduced the theory of natural selection to explain the adaptations in which he had previously seen the handiwork of God, he knew that he was committing cultural murder. He understood immediately that if natural selection explained adaptations, and evolution by descent were true, then the argument from design was dead and all that went with it, namely the existence of a personal god, free will, life after death, </a:t>
            </a:r>
            <a:r>
              <a:rPr lang="en-US" sz="2400" dirty="0" smtClean="0">
                <a:solidFill>
                  <a:srgbClr val="FF0000"/>
                </a:solidFill>
                <a:latin typeface="Arial Narrow" pitchFamily="34" charset="0"/>
              </a:rPr>
              <a:t>immutable moral laws</a:t>
            </a:r>
            <a:r>
              <a:rPr lang="en-US" sz="2400" dirty="0" smtClean="0">
                <a:latin typeface="Arial Narrow" pitchFamily="34" charset="0"/>
              </a:rPr>
              <a:t>, and ultimate meaning in </a:t>
            </a:r>
            <a:r>
              <a:rPr lang="en-US" sz="2400" dirty="0" smtClean="0">
                <a:latin typeface="Arial Narrow" pitchFamily="34" charset="0"/>
              </a:rPr>
              <a:t>life.”</a:t>
            </a:r>
          </a:p>
          <a:p>
            <a:pPr marL="457200" indent="-457200" algn="r"/>
            <a:r>
              <a:rPr lang="en-US" sz="2400" dirty="0" smtClean="0">
                <a:solidFill>
                  <a:srgbClr val="FF0000"/>
                </a:solidFill>
                <a:latin typeface="Arial Narrow" pitchFamily="34" charset="0"/>
              </a:rPr>
              <a:t>– William </a:t>
            </a:r>
            <a:r>
              <a:rPr lang="en-US" sz="2400" dirty="0" err="1" smtClean="0">
                <a:solidFill>
                  <a:srgbClr val="FF0000"/>
                </a:solidFill>
                <a:latin typeface="Arial Narrow" pitchFamily="34" charset="0"/>
              </a:rPr>
              <a:t>Provine</a:t>
            </a:r>
            <a:endParaRPr lang="en-US" sz="2400" dirty="0" smtClean="0">
              <a:solidFill>
                <a:srgbClr val="FF0000"/>
              </a:solidFill>
              <a:latin typeface="Arial Narrow" pitchFamily="34" charset="0"/>
            </a:endParaRPr>
          </a:p>
        </p:txBody>
      </p:sp>
      <p:pic>
        <p:nvPicPr>
          <p:cNvPr id="4" name="Picture 3" descr="william-provine.gif"/>
          <p:cNvPicPr>
            <a:picLocks noChangeAspect="1"/>
          </p:cNvPicPr>
          <p:nvPr/>
        </p:nvPicPr>
        <p:blipFill>
          <a:blip r:embed="rId3" cstate="print">
            <a:duotone>
              <a:prstClr val="black"/>
              <a:srgbClr val="D9C3A5">
                <a:tint val="50000"/>
                <a:satMod val="180000"/>
              </a:srgbClr>
            </a:duotone>
          </a:blip>
          <a:stretch>
            <a:fillRect/>
          </a:stretch>
        </p:blipFill>
        <p:spPr>
          <a:xfrm>
            <a:off x="5105400" y="304800"/>
            <a:ext cx="3810000" cy="60198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Culture?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816143"/>
            <a:ext cx="48768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200" dirty="0" smtClean="0">
                <a:solidFill>
                  <a:schemeClr val="bg1"/>
                </a:solidFill>
                <a:latin typeface="Arial Narrow" pitchFamily="34" charset="0"/>
                <a:cs typeface="FreesiaUPC" pitchFamily="34" charset="-34"/>
              </a:rPr>
              <a:t>In Kenya, the practice of “beading” is carried out. </a:t>
            </a:r>
            <a:r>
              <a:rPr lang="en-US" sz="2200" dirty="0" smtClean="0">
                <a:solidFill>
                  <a:schemeClr val="bg1"/>
                </a:solidFill>
                <a:latin typeface="Arial Narrow" pitchFamily="34" charset="0"/>
                <a:cs typeface="FreesiaUPC" pitchFamily="34" charset="-34"/>
              </a:rPr>
              <a:t>A </a:t>
            </a:r>
            <a:r>
              <a:rPr lang="en-US" sz="2200" dirty="0" smtClean="0">
                <a:solidFill>
                  <a:schemeClr val="bg1"/>
                </a:solidFill>
                <a:latin typeface="Arial Narrow" pitchFamily="34" charset="0"/>
                <a:cs typeface="FreesiaUPC" pitchFamily="34" charset="-34"/>
              </a:rPr>
              <a:t>close family relative of a young girl places a strand of beads around the young girl’s </a:t>
            </a:r>
            <a:r>
              <a:rPr lang="en-US" sz="2200" dirty="0" smtClean="0">
                <a:solidFill>
                  <a:schemeClr val="bg1"/>
                </a:solidFill>
                <a:latin typeface="Arial Narrow" pitchFamily="34" charset="0"/>
                <a:cs typeface="FreesiaUPC" pitchFamily="34" charset="-34"/>
              </a:rPr>
              <a:t>neck.</a:t>
            </a:r>
            <a:endParaRPr lang="en-US" sz="2200" dirty="0" smtClean="0">
              <a:solidFill>
                <a:schemeClr val="bg1"/>
              </a:solidFill>
              <a:latin typeface="Arial Narrow" pitchFamily="34" charset="0"/>
              <a:cs typeface="FreesiaUPC" pitchFamily="34" charset="-34"/>
            </a:endParaRPr>
          </a:p>
          <a:p>
            <a:pPr marL="230188" indent="-230188">
              <a:buFont typeface="Arial" pitchFamily="34" charset="0"/>
              <a:buChar char="•"/>
            </a:pPr>
            <a:r>
              <a:rPr lang="en-US" sz="2200" dirty="0" smtClean="0">
                <a:solidFill>
                  <a:schemeClr val="bg1"/>
                </a:solidFill>
                <a:latin typeface="Arial Narrow" pitchFamily="34" charset="0"/>
                <a:cs typeface="FreesiaUPC" pitchFamily="34" charset="-34"/>
              </a:rPr>
              <a:t>This effectively is a temporary engagement and the relative can now have sexual relations with </a:t>
            </a:r>
            <a:r>
              <a:rPr lang="en-US" sz="2200" dirty="0" smtClean="0">
                <a:solidFill>
                  <a:schemeClr val="bg1"/>
                </a:solidFill>
                <a:latin typeface="Arial Narrow" pitchFamily="34" charset="0"/>
                <a:cs typeface="FreesiaUPC" pitchFamily="34" charset="-34"/>
              </a:rPr>
              <a:t>her.</a:t>
            </a:r>
            <a:endParaRPr lang="en-US" sz="2200" dirty="0" smtClean="0">
              <a:solidFill>
                <a:schemeClr val="bg1"/>
              </a:solidFill>
              <a:latin typeface="Arial Narrow" pitchFamily="34" charset="0"/>
              <a:cs typeface="FreesiaUPC" pitchFamily="34" charset="-34"/>
            </a:endParaRPr>
          </a:p>
          <a:p>
            <a:pPr marL="230188" indent="-230188">
              <a:buFont typeface="Arial" pitchFamily="34" charset="0"/>
              <a:buChar char="•"/>
            </a:pPr>
            <a:r>
              <a:rPr lang="en-US" sz="2200" dirty="0" smtClean="0">
                <a:solidFill>
                  <a:schemeClr val="bg1"/>
                </a:solidFill>
                <a:latin typeface="Arial Narrow" pitchFamily="34" charset="0"/>
                <a:cs typeface="FreesiaUPC" pitchFamily="34" charset="-34"/>
              </a:rPr>
              <a:t>Some girls are “beaded” when they are six years </a:t>
            </a:r>
            <a:r>
              <a:rPr lang="en-US" sz="2200" dirty="0" smtClean="0">
                <a:solidFill>
                  <a:schemeClr val="bg1"/>
                </a:solidFill>
                <a:latin typeface="Arial Narrow" pitchFamily="34" charset="0"/>
                <a:cs typeface="FreesiaUPC" pitchFamily="34" charset="-34"/>
              </a:rPr>
              <a:t>old.</a:t>
            </a:r>
            <a:endParaRPr lang="en-US" sz="2200" dirty="0" smtClean="0">
              <a:solidFill>
                <a:schemeClr val="bg1"/>
              </a:solidFill>
              <a:latin typeface="Arial Narrow" pitchFamily="34" charset="0"/>
              <a:cs typeface="FreesiaUPC" pitchFamily="34" charset="-34"/>
            </a:endParaRPr>
          </a:p>
          <a:p>
            <a:pPr marL="230188" indent="-230188">
              <a:buFont typeface="Arial" pitchFamily="34" charset="0"/>
              <a:buChar char="•"/>
            </a:pPr>
            <a:r>
              <a:rPr lang="en-US" sz="2200" dirty="0" smtClean="0">
                <a:solidFill>
                  <a:schemeClr val="bg1"/>
                </a:solidFill>
                <a:latin typeface="Arial Narrow" pitchFamily="34" charset="0"/>
                <a:cs typeface="FreesiaUPC" pitchFamily="34" charset="-34"/>
              </a:rPr>
              <a:t>Many young girls get pregnant and either have abortions or kill their babies at </a:t>
            </a:r>
            <a:r>
              <a:rPr lang="en-US" sz="2200" dirty="0" smtClean="0">
                <a:solidFill>
                  <a:schemeClr val="bg1"/>
                </a:solidFill>
                <a:latin typeface="Arial Narrow" pitchFamily="34" charset="0"/>
                <a:cs typeface="FreesiaUPC" pitchFamily="34" charset="-34"/>
              </a:rPr>
              <a:t>birth.</a:t>
            </a:r>
            <a:endParaRPr lang="en-US" sz="2200" dirty="0" smtClean="0">
              <a:solidFill>
                <a:schemeClr val="bg1"/>
              </a:solidFill>
              <a:latin typeface="Arial Narrow" pitchFamily="34" charset="0"/>
              <a:cs typeface="FreesiaUPC" pitchFamily="34" charset="-34"/>
            </a:endParaRPr>
          </a:p>
          <a:p>
            <a:pPr marL="230188" indent="-230188">
              <a:buFont typeface="Arial" pitchFamily="34" charset="0"/>
              <a:buChar char="•"/>
            </a:pPr>
            <a:r>
              <a:rPr lang="en-US" sz="2200" dirty="0" smtClean="0">
                <a:solidFill>
                  <a:schemeClr val="bg1"/>
                </a:solidFill>
                <a:latin typeface="Arial Narrow" pitchFamily="34" charset="0"/>
                <a:cs typeface="FreesiaUPC" pitchFamily="34" charset="-34"/>
              </a:rPr>
              <a:t>When they reach adulthood, the girls will marry outside of their village, but taboo dictates the girls will never be able to marry if they keep their babies resulting from </a:t>
            </a:r>
            <a:r>
              <a:rPr lang="en-US" sz="2200" dirty="0" smtClean="0">
                <a:solidFill>
                  <a:schemeClr val="bg1"/>
                </a:solidFill>
                <a:latin typeface="Arial Narrow" pitchFamily="34" charset="0"/>
                <a:cs typeface="FreesiaUPC" pitchFamily="34" charset="-34"/>
              </a:rPr>
              <a:t>beading.</a:t>
            </a:r>
          </a:p>
          <a:p>
            <a:pPr marL="230188" indent="-230188">
              <a:buFont typeface="Arial" pitchFamily="34" charset="0"/>
              <a:buChar char="•"/>
            </a:pPr>
            <a:r>
              <a:rPr lang="en-US" sz="2200" dirty="0" smtClean="0">
                <a:solidFill>
                  <a:srgbClr val="FF0000"/>
                </a:solidFill>
                <a:latin typeface="Arial Narrow" pitchFamily="34" charset="0"/>
                <a:cs typeface="FreesiaUPC" pitchFamily="34" charset="-34"/>
              </a:rPr>
              <a:t>Is beading right or wrong…?</a:t>
            </a:r>
            <a:endParaRPr lang="en-US" sz="2200" dirty="0" smtClean="0">
              <a:solidFill>
                <a:srgbClr val="FF0000"/>
              </a:solidFill>
              <a:latin typeface="Arial Narrow" pitchFamily="34" charset="0"/>
              <a:cs typeface="FreesiaUPC" pitchFamily="34" charset="-34"/>
            </a:endParaRPr>
          </a:p>
        </p:txBody>
      </p:sp>
      <p:pic>
        <p:nvPicPr>
          <p:cNvPr id="8" name="Picture 7" descr="culture morality kenyan rape beading.jpg"/>
          <p:cNvPicPr>
            <a:picLocks noChangeAspect="1"/>
          </p:cNvPicPr>
          <p:nvPr/>
        </p:nvPicPr>
        <p:blipFill>
          <a:blip r:embed="rId3" cstate="print">
            <a:duotone>
              <a:prstClr val="black"/>
              <a:srgbClr val="D9C3A5">
                <a:tint val="50000"/>
                <a:satMod val="180000"/>
              </a:srgbClr>
            </a:duotone>
          </a:blip>
          <a:stretch>
            <a:fillRect/>
          </a:stretch>
        </p:blipFill>
        <p:spPr>
          <a:xfrm>
            <a:off x="5105400" y="914400"/>
            <a:ext cx="3857734" cy="5638800"/>
          </a:xfrm>
          <a:prstGeom prst="rect">
            <a:avLst/>
          </a:prstGeom>
          <a:effectLst>
            <a:softEdge rad="63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22138" y="2778204"/>
            <a:ext cx="4142481" cy="1200329"/>
          </a:xfrm>
          <a:prstGeom prst="rect">
            <a:avLst/>
          </a:prstGeom>
          <a:noFill/>
        </p:spPr>
        <p:txBody>
          <a:bodyPr wrap="none" rtlCol="0">
            <a:spAutoFit/>
          </a:bodyPr>
          <a:lstStyle/>
          <a:p>
            <a:r>
              <a:rPr lang="en-US" sz="7200" dirty="0" smtClean="0">
                <a:latin typeface="Arial Narrow" pitchFamily="34" charset="0"/>
              </a:rPr>
              <a:t>Introduction</a:t>
            </a:r>
            <a:endParaRPr lang="en-US" sz="72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768790" y="3719746"/>
            <a:ext cx="4124847" cy="323165"/>
          </a:xfrm>
          <a:prstGeom prst="rect">
            <a:avLst/>
          </a:prstGeom>
          <a:noFill/>
        </p:spPr>
        <p:txBody>
          <a:bodyPr wrap="none" rtlCol="0">
            <a:spAutoFit/>
          </a:bodyPr>
          <a:lstStyle/>
          <a:p>
            <a:r>
              <a:rPr lang="en-US" sz="1500" dirty="0" smtClean="0">
                <a:solidFill>
                  <a:srgbClr val="FF0000"/>
                </a:solidFill>
                <a:latin typeface="Arial Narrow" pitchFamily="34" charset="0"/>
              </a:rPr>
              <a:t>Does true right and wrong exist or is everything relative?</a:t>
            </a:r>
            <a:endParaRPr lang="en-US" sz="15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53998"/>
          </a:xfrm>
          <a:prstGeom prst="rect">
            <a:avLst/>
          </a:prstGeom>
          <a:noFill/>
        </p:spPr>
        <p:txBody>
          <a:bodyPr wrap="square" rtlCol="0">
            <a:spAutoFit/>
          </a:bodyPr>
          <a:lstStyle/>
          <a:p>
            <a:r>
              <a:rPr lang="en-US" sz="3000" dirty="0" smtClean="0">
                <a:latin typeface="Arial Narrow" pitchFamily="34" charset="0"/>
              </a:rPr>
              <a:t>If Culture is the Source of Objective Morals/Duties Then…</a:t>
            </a:r>
            <a:endParaRPr lang="en-US" sz="30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1066800"/>
            <a:ext cx="502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Widow burning can be morally acceptable…</a:t>
            </a:r>
            <a:endParaRPr lang="en-US" sz="2800" dirty="0" smtClean="0">
              <a:solidFill>
                <a:schemeClr val="bg1"/>
              </a:solidFill>
              <a:latin typeface="Arial Narrow" pitchFamily="34" charset="0"/>
              <a:cs typeface="FreesiaUPC" pitchFamily="34" charset="-34"/>
            </a:endParaRP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Cannibalism can be </a:t>
            </a:r>
            <a:r>
              <a:rPr lang="en-US" sz="2800" dirty="0" smtClean="0">
                <a:solidFill>
                  <a:schemeClr val="bg1"/>
                </a:solidFill>
                <a:latin typeface="Arial Narrow" pitchFamily="34" charset="0"/>
                <a:cs typeface="FreesiaUPC" pitchFamily="34" charset="-34"/>
              </a:rPr>
              <a:t>morally acceptable…</a:t>
            </a: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Murder can be morally </a:t>
            </a:r>
            <a:r>
              <a:rPr lang="en-US" sz="2800" dirty="0" smtClean="0">
                <a:solidFill>
                  <a:schemeClr val="bg1"/>
                </a:solidFill>
                <a:latin typeface="Arial Narrow" pitchFamily="34" charset="0"/>
                <a:cs typeface="FreesiaUPC" pitchFamily="34" charset="-34"/>
              </a:rPr>
              <a:t>acceptable</a:t>
            </a:r>
            <a:r>
              <a:rPr lang="en-US" sz="2800" dirty="0" smtClean="0">
                <a:solidFill>
                  <a:schemeClr val="bg1"/>
                </a:solidFill>
                <a:latin typeface="Arial Narrow" pitchFamily="34" charset="0"/>
                <a:cs typeface="FreesiaUPC" pitchFamily="34" charset="-34"/>
              </a:rPr>
              <a:t>…</a:t>
            </a: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Unforgiveness can be </a:t>
            </a:r>
            <a:r>
              <a:rPr lang="en-US" sz="2800" dirty="0" smtClean="0">
                <a:solidFill>
                  <a:schemeClr val="bg1"/>
                </a:solidFill>
                <a:latin typeface="Arial Narrow" pitchFamily="34" charset="0"/>
                <a:cs typeface="FreesiaUPC" pitchFamily="34" charset="-34"/>
              </a:rPr>
              <a:t>morally acceptable…</a:t>
            </a: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Rape </a:t>
            </a:r>
            <a:r>
              <a:rPr lang="en-US" sz="2800" dirty="0" smtClean="0">
                <a:solidFill>
                  <a:schemeClr val="bg1"/>
                </a:solidFill>
                <a:latin typeface="Arial Narrow" pitchFamily="34" charset="0"/>
                <a:cs typeface="FreesiaUPC" pitchFamily="34" charset="-34"/>
              </a:rPr>
              <a:t>can be morally acceptable…</a:t>
            </a: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Gratuitously torturing </a:t>
            </a:r>
            <a:r>
              <a:rPr lang="en-US" sz="2800" dirty="0" smtClean="0">
                <a:solidFill>
                  <a:schemeClr val="bg1"/>
                </a:solidFill>
                <a:latin typeface="Arial Narrow" pitchFamily="34" charset="0"/>
                <a:cs typeface="FreesiaUPC" pitchFamily="34" charset="-34"/>
              </a:rPr>
              <a:t>innocent </a:t>
            </a:r>
            <a:r>
              <a:rPr lang="en-US" sz="2800" dirty="0" smtClean="0">
                <a:solidFill>
                  <a:schemeClr val="bg1"/>
                </a:solidFill>
                <a:latin typeface="Arial Narrow" pitchFamily="34" charset="0"/>
                <a:cs typeface="FreesiaUPC" pitchFamily="34" charset="-34"/>
              </a:rPr>
              <a:t>babies </a:t>
            </a:r>
            <a:r>
              <a:rPr lang="en-US" sz="2800" dirty="0" smtClean="0">
                <a:solidFill>
                  <a:schemeClr val="bg1"/>
                </a:solidFill>
                <a:latin typeface="Arial Narrow" pitchFamily="34" charset="0"/>
                <a:cs typeface="FreesiaUPC" pitchFamily="34" charset="-34"/>
              </a:rPr>
              <a:t>can be morally acceptable</a:t>
            </a:r>
            <a:r>
              <a:rPr lang="en-US" sz="2800" dirty="0" smtClean="0">
                <a:solidFill>
                  <a:schemeClr val="bg1"/>
                </a:solidFill>
                <a:latin typeface="Arial Narrow" pitchFamily="34" charset="0"/>
                <a:cs typeface="FreesiaUPC" pitchFamily="34" charset="-34"/>
              </a:rPr>
              <a:t>…</a:t>
            </a:r>
            <a:endParaRPr lang="en-US" sz="2800" dirty="0" smtClean="0">
              <a:solidFill>
                <a:schemeClr val="bg1"/>
              </a:solidFill>
              <a:latin typeface="Arial Narrow" pitchFamily="34" charset="0"/>
              <a:cs typeface="FreesiaUPC" pitchFamily="34" charset="-34"/>
            </a:endParaRPr>
          </a:p>
        </p:txBody>
      </p:sp>
      <p:pic>
        <p:nvPicPr>
          <p:cNvPr id="5" name="Picture 4" descr="if then.jpg"/>
          <p:cNvPicPr>
            <a:picLocks noChangeAspect="1"/>
          </p:cNvPicPr>
          <p:nvPr/>
        </p:nvPicPr>
        <p:blipFill>
          <a:blip r:embed="rId3" cstate="print">
            <a:duotone>
              <a:prstClr val="black"/>
              <a:srgbClr val="D9C3A5">
                <a:tint val="50000"/>
                <a:satMod val="180000"/>
              </a:srgbClr>
            </a:duotone>
          </a:blip>
          <a:stretch>
            <a:fillRect/>
          </a:stretch>
        </p:blipFill>
        <p:spPr>
          <a:xfrm>
            <a:off x="5181600" y="1066800"/>
            <a:ext cx="3781425" cy="5257800"/>
          </a:xfrm>
          <a:prstGeom prst="rect">
            <a:avLst/>
          </a:prstGeom>
          <a:effectLst>
            <a:softEdge rad="63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Culture?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1371600"/>
            <a:ext cx="487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During the </a:t>
            </a:r>
            <a:r>
              <a:rPr lang="en-US" sz="2400" dirty="0" smtClean="0">
                <a:solidFill>
                  <a:schemeClr val="bg1"/>
                </a:solidFill>
                <a:latin typeface="Arial Narrow" pitchFamily="34" charset="0"/>
                <a:cs typeface="FreesiaUPC" pitchFamily="34" charset="-34"/>
              </a:rPr>
              <a:t>trials </a:t>
            </a:r>
            <a:r>
              <a:rPr lang="en-US" sz="2400" dirty="0" smtClean="0">
                <a:solidFill>
                  <a:schemeClr val="bg1"/>
                </a:solidFill>
                <a:latin typeface="Arial Narrow" pitchFamily="34" charset="0"/>
                <a:cs typeface="FreesiaUPC" pitchFamily="34" charset="-34"/>
              </a:rPr>
              <a:t>at Nuremberg, the Nazi defense attorneys argued that Hitler’s soldiers  who were on trial were only following the orders of their society and should therefore not be held accountable.</a:t>
            </a:r>
          </a:p>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A judge countered that argument with the question</a:t>
            </a:r>
            <a:r>
              <a:rPr lang="en-US" sz="2400" dirty="0" smtClean="0">
                <a:solidFill>
                  <a:srgbClr val="FF0000"/>
                </a:solidFill>
                <a:latin typeface="Arial Narrow" pitchFamily="34" charset="0"/>
                <a:cs typeface="FreesiaUPC" pitchFamily="34" charset="-34"/>
              </a:rPr>
              <a:t>, “But sir, is there not a law above our laws?” </a:t>
            </a:r>
          </a:p>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We need an ultimate authority to appeal to in matters that transcend history and </a:t>
            </a:r>
            <a:r>
              <a:rPr lang="en-US" sz="2400" dirty="0" smtClean="0">
                <a:solidFill>
                  <a:schemeClr val="bg1"/>
                </a:solidFill>
                <a:latin typeface="Arial Narrow" pitchFamily="34" charset="0"/>
                <a:cs typeface="FreesiaUPC" pitchFamily="34" charset="-34"/>
              </a:rPr>
              <a:t>culture/society.</a:t>
            </a:r>
            <a:endParaRPr lang="en-US" sz="2400" dirty="0" smtClean="0">
              <a:solidFill>
                <a:schemeClr val="bg1"/>
              </a:solidFill>
              <a:latin typeface="Arial Narrow" pitchFamily="34" charset="0"/>
              <a:cs typeface="FreesiaUPC" pitchFamily="34" charset="-34"/>
            </a:endParaRPr>
          </a:p>
        </p:txBody>
      </p:sp>
      <p:pic>
        <p:nvPicPr>
          <p:cNvPr id="7" name="Picture 6" descr="nuremberg-trials.gif"/>
          <p:cNvPicPr>
            <a:picLocks noChangeAspect="1"/>
          </p:cNvPicPr>
          <p:nvPr/>
        </p:nvPicPr>
        <p:blipFill>
          <a:blip r:embed="rId3" cstate="print">
            <a:duotone>
              <a:prstClr val="black"/>
              <a:srgbClr val="D9C3A5">
                <a:tint val="50000"/>
                <a:satMod val="180000"/>
              </a:srgbClr>
            </a:duotone>
          </a:blip>
          <a:stretch>
            <a:fillRect/>
          </a:stretch>
        </p:blipFill>
        <p:spPr>
          <a:xfrm>
            <a:off x="5181600" y="1143000"/>
            <a:ext cx="3800475" cy="5029200"/>
          </a:xfrm>
          <a:prstGeom prst="rect">
            <a:avLst/>
          </a:prstGeom>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Culture?</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4191000"/>
            <a:ext cx="8534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What/who </a:t>
            </a:r>
            <a:r>
              <a:rPr lang="en-US" sz="2800" dirty="0" smtClean="0">
                <a:solidFill>
                  <a:schemeClr val="bg1"/>
                </a:solidFill>
                <a:latin typeface="Arial Narrow" pitchFamily="34" charset="0"/>
                <a:cs typeface="FreesiaUPC" pitchFamily="34" charset="-34"/>
              </a:rPr>
              <a:t>is mankind morally obligated to? Real moral obligation exists, but to whom?  </a:t>
            </a: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Consider the issue of the </a:t>
            </a:r>
            <a:r>
              <a:rPr lang="en-US" sz="2800" dirty="0" smtClean="0">
                <a:solidFill>
                  <a:schemeClr val="bg1"/>
                </a:solidFill>
                <a:latin typeface="Arial Narrow" pitchFamily="34" charset="0"/>
                <a:cs typeface="FreesiaUPC" pitchFamily="34" charset="-34"/>
              </a:rPr>
              <a:t>“Reformer’s Dilemma</a:t>
            </a:r>
            <a:r>
              <a:rPr lang="en-US" sz="2800" dirty="0" smtClean="0">
                <a:solidFill>
                  <a:schemeClr val="bg1"/>
                </a:solidFill>
                <a:latin typeface="Arial Narrow" pitchFamily="34" charset="0"/>
                <a:cs typeface="FreesiaUPC" pitchFamily="34" charset="-34"/>
              </a:rPr>
              <a:t>”. </a:t>
            </a:r>
            <a:r>
              <a:rPr lang="en-US" sz="2800" dirty="0" smtClean="0">
                <a:solidFill>
                  <a:schemeClr val="bg1"/>
                </a:solidFill>
                <a:latin typeface="Arial Narrow" pitchFamily="34" charset="0"/>
                <a:cs typeface="FreesiaUPC" pitchFamily="34" charset="-34"/>
              </a:rPr>
              <a:t>How can a culture ever be positively influenced </a:t>
            </a:r>
            <a:r>
              <a:rPr lang="en-US" sz="2800" dirty="0" smtClean="0">
                <a:solidFill>
                  <a:schemeClr val="bg1"/>
                </a:solidFill>
                <a:latin typeface="Arial Narrow" pitchFamily="34" charset="0"/>
                <a:cs typeface="FreesiaUPC" pitchFamily="34" charset="-34"/>
              </a:rPr>
              <a:t>from </a:t>
            </a:r>
            <a:r>
              <a:rPr lang="en-US" sz="2800" dirty="0" smtClean="0">
                <a:solidFill>
                  <a:schemeClr val="bg1"/>
                </a:solidFill>
                <a:latin typeface="Arial Narrow" pitchFamily="34" charset="0"/>
                <a:cs typeface="FreesiaUPC" pitchFamily="34" charset="-34"/>
              </a:rPr>
              <a:t>the outside if the culture is the determiner of good and evil? </a:t>
            </a:r>
          </a:p>
        </p:txBody>
      </p:sp>
      <p:pic>
        <p:nvPicPr>
          <p:cNvPr id="7" name="Picture 6" descr="wrong.jpg"/>
          <p:cNvPicPr>
            <a:picLocks noChangeAspect="1"/>
          </p:cNvPicPr>
          <p:nvPr/>
        </p:nvPicPr>
        <p:blipFill>
          <a:blip r:embed="rId3" cstate="print">
            <a:duotone>
              <a:prstClr val="black"/>
              <a:srgbClr val="D9C3A5">
                <a:tint val="50000"/>
                <a:satMod val="180000"/>
              </a:srgbClr>
            </a:duotone>
          </a:blip>
          <a:stretch>
            <a:fillRect/>
          </a:stretch>
        </p:blipFill>
        <p:spPr>
          <a:xfrm>
            <a:off x="381000" y="990600"/>
            <a:ext cx="8382000" cy="3001780"/>
          </a:xfrm>
          <a:prstGeom prst="rect">
            <a:avLst/>
          </a:prstGeom>
          <a:effectLst>
            <a:softEdge rad="63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the Individual?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1217711"/>
            <a:ext cx="487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How do you decide between differing moral opinions if each individual is the ultimate decision maker of what is good and bad?</a:t>
            </a: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How does the statement “For me, rape is wrong, but it might be OK to you” sound? </a:t>
            </a:r>
          </a:p>
          <a:p>
            <a:pPr marL="230188" indent="-230188">
              <a:buFont typeface="Arial" pitchFamily="34" charset="0"/>
              <a:buChar char="•"/>
            </a:pPr>
            <a:r>
              <a:rPr lang="en-US" sz="2800" dirty="0" smtClean="0">
                <a:solidFill>
                  <a:schemeClr val="bg1"/>
                </a:solidFill>
                <a:latin typeface="Arial Narrow" pitchFamily="34" charset="0"/>
                <a:cs typeface="FreesiaUPC" pitchFamily="34" charset="-34"/>
              </a:rPr>
              <a:t>With individuals, everything </a:t>
            </a:r>
            <a:r>
              <a:rPr lang="en-US" sz="2800" dirty="0" smtClean="0">
                <a:solidFill>
                  <a:schemeClr val="bg1"/>
                </a:solidFill>
                <a:latin typeface="Arial Narrow" pitchFamily="34" charset="0"/>
                <a:cs typeface="FreesiaUPC" pitchFamily="34" charset="-34"/>
              </a:rPr>
              <a:t>boils down to emotion and emotive responses to morals without </a:t>
            </a:r>
            <a:r>
              <a:rPr lang="en-US" sz="2800" dirty="0" smtClean="0">
                <a:solidFill>
                  <a:schemeClr val="bg1"/>
                </a:solidFill>
                <a:latin typeface="Arial Narrow" pitchFamily="34" charset="0"/>
                <a:cs typeface="FreesiaUPC" pitchFamily="34" charset="-34"/>
              </a:rPr>
              <a:t>moral </a:t>
            </a:r>
            <a:r>
              <a:rPr lang="en-US" sz="2800" dirty="0" smtClean="0">
                <a:solidFill>
                  <a:schemeClr val="bg1"/>
                </a:solidFill>
                <a:latin typeface="Arial Narrow" pitchFamily="34" charset="0"/>
                <a:cs typeface="FreesiaUPC" pitchFamily="34" charset="-34"/>
              </a:rPr>
              <a:t>global </a:t>
            </a:r>
            <a:r>
              <a:rPr lang="en-US" sz="2800" dirty="0" smtClean="0">
                <a:solidFill>
                  <a:schemeClr val="bg1"/>
                </a:solidFill>
                <a:latin typeface="Arial Narrow" pitchFamily="34" charset="0"/>
                <a:cs typeface="FreesiaUPC" pitchFamily="34" charset="-34"/>
              </a:rPr>
              <a:t>absolutes.</a:t>
            </a:r>
            <a:endParaRPr lang="en-US" sz="2800" dirty="0" smtClean="0">
              <a:solidFill>
                <a:schemeClr val="bg1"/>
              </a:solidFill>
              <a:latin typeface="Arial Narrow" pitchFamily="34" charset="0"/>
              <a:cs typeface="FreesiaUPC" pitchFamily="34" charset="-34"/>
            </a:endParaRPr>
          </a:p>
        </p:txBody>
      </p:sp>
      <p:pic>
        <p:nvPicPr>
          <p:cNvPr id="8" name="Picture 7" descr="person.jpg"/>
          <p:cNvPicPr>
            <a:picLocks noChangeAspect="1"/>
          </p:cNvPicPr>
          <p:nvPr/>
        </p:nvPicPr>
        <p:blipFill>
          <a:blip r:embed="rId3" cstate="print">
            <a:duotone>
              <a:prstClr val="black"/>
              <a:srgbClr val="D9C3A5">
                <a:tint val="50000"/>
                <a:satMod val="180000"/>
              </a:srgbClr>
            </a:duotone>
          </a:blip>
          <a:stretch>
            <a:fillRect/>
          </a:stretch>
        </p:blipFill>
        <p:spPr>
          <a:xfrm>
            <a:off x="5410200" y="1143000"/>
            <a:ext cx="3314700" cy="5391372"/>
          </a:xfrm>
          <a:prstGeom prst="rect">
            <a:avLst/>
          </a:prstGeom>
          <a:effectLst>
            <a:softEdge rad="63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the Individual?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879158"/>
            <a:ext cx="533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chemeClr val="bg1"/>
                </a:solidFill>
                <a:latin typeface="Arial Narrow" pitchFamily="34" charset="0"/>
              </a:rPr>
              <a:t>In his debate with the atheist Bertrand Russell, the Jesuit and philosopher Frederick </a:t>
            </a:r>
            <a:r>
              <a:rPr lang="en-US" sz="2200" dirty="0" err="1" smtClean="0">
                <a:solidFill>
                  <a:schemeClr val="bg1"/>
                </a:solidFill>
                <a:latin typeface="Arial Narrow" pitchFamily="34" charset="0"/>
              </a:rPr>
              <a:t>Copleston</a:t>
            </a:r>
            <a:r>
              <a:rPr lang="en-US" sz="2200" dirty="0" smtClean="0">
                <a:solidFill>
                  <a:schemeClr val="bg1"/>
                </a:solidFill>
                <a:latin typeface="Arial Narrow" pitchFamily="34" charset="0"/>
              </a:rPr>
              <a:t> looked at Russell and asked, “Lord Russell, do you believe in good and bad?” Russell replied, “Yes”. </a:t>
            </a:r>
            <a:endParaRPr lang="en-US" sz="2200" dirty="0" smtClean="0">
              <a:solidFill>
                <a:schemeClr val="bg1"/>
              </a:solidFill>
              <a:latin typeface="Arial Narrow" pitchFamily="34" charset="0"/>
            </a:endParaRPr>
          </a:p>
          <a:p>
            <a:endParaRPr lang="en-US" sz="2200" dirty="0" smtClean="0">
              <a:solidFill>
                <a:schemeClr val="bg1"/>
              </a:solidFill>
              <a:latin typeface="Arial Narrow" pitchFamily="34" charset="0"/>
            </a:endParaRPr>
          </a:p>
          <a:p>
            <a:r>
              <a:rPr lang="en-US" sz="2200" dirty="0" err="1" smtClean="0">
                <a:solidFill>
                  <a:schemeClr val="bg1"/>
                </a:solidFill>
                <a:latin typeface="Arial Narrow" pitchFamily="34" charset="0"/>
              </a:rPr>
              <a:t>Copleston</a:t>
            </a:r>
            <a:r>
              <a:rPr lang="en-US" sz="2200" dirty="0" smtClean="0">
                <a:solidFill>
                  <a:schemeClr val="bg1"/>
                </a:solidFill>
                <a:latin typeface="Arial Narrow" pitchFamily="34" charset="0"/>
              </a:rPr>
              <a:t> </a:t>
            </a:r>
            <a:r>
              <a:rPr lang="en-US" sz="2200" dirty="0" smtClean="0">
                <a:solidFill>
                  <a:schemeClr val="bg1"/>
                </a:solidFill>
                <a:latin typeface="Arial Narrow" pitchFamily="34" charset="0"/>
              </a:rPr>
              <a:t>continued, “How do you differentiate between good and bad?” Russell replied, “The same way I differentiate between blue and green or yellow and green.” </a:t>
            </a:r>
            <a:r>
              <a:rPr lang="en-US" sz="2200" dirty="0" err="1" smtClean="0">
                <a:solidFill>
                  <a:schemeClr val="bg1"/>
                </a:solidFill>
                <a:latin typeface="Arial Narrow" pitchFamily="34" charset="0"/>
              </a:rPr>
              <a:t>Copleston</a:t>
            </a:r>
            <a:r>
              <a:rPr lang="en-US" sz="2200" dirty="0" smtClean="0">
                <a:solidFill>
                  <a:schemeClr val="bg1"/>
                </a:solidFill>
                <a:latin typeface="Arial Narrow" pitchFamily="34" charset="0"/>
              </a:rPr>
              <a:t> then said, “Wait a minute, you differentiate between yellow and green by seeing don’t you?” Russell said, “Yes”. </a:t>
            </a:r>
            <a:endParaRPr lang="en-US" sz="2200" dirty="0" smtClean="0">
              <a:solidFill>
                <a:schemeClr val="bg1"/>
              </a:solidFill>
              <a:latin typeface="Arial Narrow" pitchFamily="34" charset="0"/>
            </a:endParaRPr>
          </a:p>
          <a:p>
            <a:endParaRPr lang="en-US" sz="2200" dirty="0" smtClean="0">
              <a:solidFill>
                <a:schemeClr val="bg1"/>
              </a:solidFill>
              <a:latin typeface="Arial Narrow" pitchFamily="34" charset="0"/>
            </a:endParaRPr>
          </a:p>
          <a:p>
            <a:r>
              <a:rPr lang="en-US" sz="2200" dirty="0" smtClean="0">
                <a:solidFill>
                  <a:schemeClr val="bg1"/>
                </a:solidFill>
                <a:latin typeface="Arial Narrow" pitchFamily="34" charset="0"/>
              </a:rPr>
              <a:t>So </a:t>
            </a:r>
            <a:r>
              <a:rPr lang="en-US" sz="2200" dirty="0" err="1" smtClean="0">
                <a:solidFill>
                  <a:schemeClr val="bg1"/>
                </a:solidFill>
                <a:latin typeface="Arial Narrow" pitchFamily="34" charset="0"/>
              </a:rPr>
              <a:t>Copleston</a:t>
            </a:r>
            <a:r>
              <a:rPr lang="en-US" sz="2200" dirty="0" smtClean="0">
                <a:solidFill>
                  <a:schemeClr val="bg1"/>
                </a:solidFill>
                <a:latin typeface="Arial Narrow" pitchFamily="34" charset="0"/>
              </a:rPr>
              <a:t> challenged him by asking, “How do you differentiate between good and bad?” Russell replied, </a:t>
            </a:r>
            <a:r>
              <a:rPr lang="en-US" sz="2200" dirty="0" smtClean="0">
                <a:solidFill>
                  <a:srgbClr val="FF0000"/>
                </a:solidFill>
                <a:latin typeface="Arial Narrow" pitchFamily="34" charset="0"/>
              </a:rPr>
              <a:t>“I differentiate on those matters on the basis of my feelings, what else?”</a:t>
            </a:r>
          </a:p>
        </p:txBody>
      </p:sp>
      <p:pic>
        <p:nvPicPr>
          <p:cNvPr id="7" name="Picture 6" descr="bertrand-russell.gif"/>
          <p:cNvPicPr>
            <a:picLocks noChangeAspect="1"/>
          </p:cNvPicPr>
          <p:nvPr/>
        </p:nvPicPr>
        <p:blipFill>
          <a:blip r:embed="rId3" cstate="print"/>
          <a:stretch>
            <a:fillRect/>
          </a:stretch>
        </p:blipFill>
        <p:spPr>
          <a:xfrm>
            <a:off x="5791200" y="990600"/>
            <a:ext cx="3072448" cy="2819400"/>
          </a:xfrm>
          <a:prstGeom prst="rect">
            <a:avLst/>
          </a:prstGeom>
          <a:effectLst>
            <a:softEdge rad="63500"/>
          </a:effectLst>
        </p:spPr>
      </p:pic>
      <p:pic>
        <p:nvPicPr>
          <p:cNvPr id="9" name="Picture 8" descr="Frederick Copleston.jpg"/>
          <p:cNvPicPr>
            <a:picLocks noChangeAspect="1"/>
          </p:cNvPicPr>
          <p:nvPr/>
        </p:nvPicPr>
        <p:blipFill>
          <a:blip r:embed="rId4" cstate="print"/>
          <a:stretch>
            <a:fillRect/>
          </a:stretch>
        </p:blipFill>
        <p:spPr>
          <a:xfrm>
            <a:off x="5867400" y="3962400"/>
            <a:ext cx="2914650" cy="2657475"/>
          </a:xfrm>
          <a:prstGeom prst="rect">
            <a:avLst/>
          </a:prstGeom>
          <a:effectLst>
            <a:softEdge rad="63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53998"/>
          </a:xfrm>
          <a:prstGeom prst="rect">
            <a:avLst/>
          </a:prstGeom>
          <a:noFill/>
        </p:spPr>
        <p:txBody>
          <a:bodyPr wrap="square" rtlCol="0">
            <a:spAutoFit/>
          </a:bodyPr>
          <a:lstStyle/>
          <a:p>
            <a:r>
              <a:rPr lang="en-US" sz="3000" dirty="0" smtClean="0">
                <a:latin typeface="Arial Narrow" pitchFamily="34" charset="0"/>
              </a:rPr>
              <a:t>People May Espouse Relativism But They Demand Absolutes</a:t>
            </a:r>
            <a:endParaRPr lang="en-US" sz="30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81000" y="4114800"/>
            <a:ext cx="8305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Watching how people react to being ‘wronged’ proves they want and recognize absolute morality. </a:t>
            </a:r>
          </a:p>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Steal from a relativist; let them be the victim of false advertising; watch how they respond when their spouse is </a:t>
            </a:r>
            <a:r>
              <a:rPr lang="en-US" sz="2400" dirty="0" smtClean="0">
                <a:solidFill>
                  <a:srgbClr val="FF0000"/>
                </a:solidFill>
                <a:latin typeface="Arial Narrow" pitchFamily="34" charset="0"/>
                <a:cs typeface="FreesiaUPC" pitchFamily="34" charset="-34"/>
              </a:rPr>
              <a:t>relatively faithful</a:t>
            </a:r>
            <a:r>
              <a:rPr lang="en-US" sz="2400" dirty="0" smtClean="0">
                <a:solidFill>
                  <a:schemeClr val="bg1"/>
                </a:solidFill>
                <a:latin typeface="Arial Narrow" pitchFamily="34" charset="0"/>
                <a:cs typeface="FreesiaUPC" pitchFamily="34" charset="-34"/>
              </a:rPr>
              <a:t> to them vs. </a:t>
            </a:r>
            <a:r>
              <a:rPr lang="en-US" sz="2400" dirty="0" smtClean="0">
                <a:solidFill>
                  <a:srgbClr val="FF0000"/>
                </a:solidFill>
                <a:latin typeface="Arial Narrow" pitchFamily="34" charset="0"/>
                <a:cs typeface="FreesiaUPC" pitchFamily="34" charset="-34"/>
              </a:rPr>
              <a:t>absolutely faithful</a:t>
            </a:r>
            <a:r>
              <a:rPr lang="en-US" sz="2400" dirty="0" smtClean="0">
                <a:solidFill>
                  <a:schemeClr val="bg1"/>
                </a:solidFill>
                <a:latin typeface="Arial Narrow" pitchFamily="34" charset="0"/>
                <a:cs typeface="FreesiaUPC" pitchFamily="34" charset="-34"/>
              </a:rPr>
              <a:t>, and the reaction showcases the recognition of absolute morality.</a:t>
            </a:r>
            <a:endParaRPr lang="en-US" sz="2400" dirty="0" smtClean="0">
              <a:solidFill>
                <a:schemeClr val="bg1"/>
              </a:solidFill>
              <a:latin typeface="Arial Narrow" pitchFamily="34" charset="0"/>
              <a:cs typeface="FreesiaUPC" pitchFamily="34" charset="-34"/>
            </a:endParaRPr>
          </a:p>
        </p:txBody>
      </p:sp>
      <p:pic>
        <p:nvPicPr>
          <p:cNvPr id="7" name="Picture 6" descr="facts.gif"/>
          <p:cNvPicPr>
            <a:picLocks noChangeAspect="1"/>
          </p:cNvPicPr>
          <p:nvPr/>
        </p:nvPicPr>
        <p:blipFill>
          <a:blip r:embed="rId3" cstate="print">
            <a:duotone>
              <a:prstClr val="black"/>
              <a:srgbClr val="D9C3A5">
                <a:tint val="50000"/>
                <a:satMod val="180000"/>
              </a:srgbClr>
            </a:duotone>
          </a:blip>
          <a:stretch>
            <a:fillRect/>
          </a:stretch>
        </p:blipFill>
        <p:spPr>
          <a:xfrm>
            <a:off x="342900" y="914401"/>
            <a:ext cx="8343900" cy="2971800"/>
          </a:xfrm>
          <a:prstGeom prst="rect">
            <a:avLst/>
          </a:prstGeom>
          <a:effectLst>
            <a:softEdge rad="63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079242"/>
            <a:ext cx="4572000" cy="5016758"/>
          </a:xfrm>
          <a:prstGeom prst="rect">
            <a:avLst/>
          </a:prstGeom>
          <a:noFill/>
        </p:spPr>
        <p:txBody>
          <a:bodyPr wrap="square" rtlCol="0">
            <a:spAutoFit/>
          </a:bodyPr>
          <a:lstStyle/>
          <a:p>
            <a:pPr marL="457200" indent="-457200" algn="r"/>
            <a:r>
              <a:rPr lang="en-US" sz="3200" dirty="0" smtClean="0">
                <a:solidFill>
                  <a:schemeClr val="bg1"/>
                </a:solidFill>
                <a:latin typeface="Arial Narrow" pitchFamily="34" charset="0"/>
              </a:rPr>
              <a:t>“Science cannot tell you if it’s right or wrong for you to eat your own baby’s clone, but it can tell you that’s what you are actually doing. Then you can decide for yourself if you think it’s right or wrong</a:t>
            </a:r>
            <a:r>
              <a:rPr lang="en-US" sz="3200" dirty="0" smtClean="0">
                <a:solidFill>
                  <a:schemeClr val="bg1"/>
                </a:solidFill>
                <a:latin typeface="Arial Narrow" pitchFamily="34" charset="0"/>
              </a:rPr>
              <a:t>.”</a:t>
            </a:r>
          </a:p>
          <a:p>
            <a:pPr marL="457200" indent="-457200" algn="r"/>
            <a:r>
              <a:rPr lang="en-US" sz="3200" dirty="0" smtClean="0">
                <a:solidFill>
                  <a:srgbClr val="FF0000"/>
                </a:solidFill>
                <a:latin typeface="Arial Narrow" pitchFamily="34" charset="0"/>
              </a:rPr>
              <a:t>– Richard Dawkins</a:t>
            </a:r>
            <a:endParaRPr lang="en-US" sz="3200" dirty="0" smtClean="0">
              <a:solidFill>
                <a:srgbClr val="FF0000"/>
              </a:solidFill>
              <a:latin typeface="Arial Narrow" pitchFamily="34" charset="0"/>
            </a:endParaRPr>
          </a:p>
        </p:txBody>
      </p:sp>
      <p:pic>
        <p:nvPicPr>
          <p:cNvPr id="9" name="Picture 8" descr="richard dawkins reason rally.jpg"/>
          <p:cNvPicPr>
            <a:picLocks noChangeAspect="1"/>
          </p:cNvPicPr>
          <p:nvPr/>
        </p:nvPicPr>
        <p:blipFill>
          <a:blip r:embed="rId3" cstate="print">
            <a:duotone>
              <a:prstClr val="black"/>
              <a:srgbClr val="D9C3A5">
                <a:tint val="50000"/>
                <a:satMod val="180000"/>
              </a:srgbClr>
            </a:duotone>
          </a:blip>
          <a:stretch>
            <a:fillRect/>
          </a:stretch>
        </p:blipFill>
        <p:spPr>
          <a:xfrm>
            <a:off x="5181600" y="990600"/>
            <a:ext cx="3571875" cy="5181600"/>
          </a:xfrm>
          <a:prstGeom prst="rect">
            <a:avLst/>
          </a:prstGeom>
          <a:effectLst>
            <a:softEdge rad="63500"/>
          </a:effectLst>
        </p:spPr>
      </p:pic>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From the Individual? </a:t>
            </a:r>
            <a:endParaRPr lang="en-US" sz="3600" dirty="0">
              <a:latin typeface="Arial Narrow" pitchFamily="34" charset="0"/>
            </a:endParaRPr>
          </a:p>
        </p:txBody>
      </p:sp>
      <p:cxnSp>
        <p:nvCxnSpPr>
          <p:cNvPr id="5" name="Straight Connector 4"/>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76400"/>
            <a:ext cx="4876800" cy="3539430"/>
          </a:xfrm>
          <a:prstGeom prst="rect">
            <a:avLst/>
          </a:prstGeom>
          <a:noFill/>
        </p:spPr>
        <p:txBody>
          <a:bodyPr wrap="square" rtlCol="0">
            <a:spAutoFit/>
          </a:bodyPr>
          <a:lstStyle/>
          <a:p>
            <a:pPr marL="457200" indent="-457200" algn="r"/>
            <a:r>
              <a:rPr lang="en-US" sz="3200" dirty="0" smtClean="0">
                <a:latin typeface="Arial Narrow" pitchFamily="34" charset="0"/>
              </a:rPr>
              <a:t>“You are right in speaking of the moral foundations of science, but you cannot turn round and speak of the scientific foundations of morality</a:t>
            </a:r>
            <a:r>
              <a:rPr lang="en-US" sz="3200" dirty="0" smtClean="0">
                <a:latin typeface="Arial Narrow" pitchFamily="34" charset="0"/>
              </a:rPr>
              <a:t>.”</a:t>
            </a:r>
          </a:p>
          <a:p>
            <a:pPr marL="457200" indent="-457200" algn="r"/>
            <a:r>
              <a:rPr lang="en-US" sz="3200" dirty="0" smtClean="0">
                <a:solidFill>
                  <a:srgbClr val="FF0000"/>
                </a:solidFill>
                <a:latin typeface="Arial Narrow" pitchFamily="34" charset="0"/>
              </a:rPr>
              <a:t>– Albert Einstein</a:t>
            </a:r>
            <a:endParaRPr lang="en-US" sz="3200" dirty="0" smtClean="0">
              <a:solidFill>
                <a:srgbClr val="FF0000"/>
              </a:solidFill>
              <a:latin typeface="Arial Narrow" pitchFamily="34" charset="0"/>
            </a:endParaRPr>
          </a:p>
        </p:txBody>
      </p:sp>
      <p:pic>
        <p:nvPicPr>
          <p:cNvPr id="8" name="Picture 7" descr="einstein.jpg"/>
          <p:cNvPicPr>
            <a:picLocks noChangeAspect="1"/>
          </p:cNvPicPr>
          <p:nvPr/>
        </p:nvPicPr>
        <p:blipFill>
          <a:blip r:embed="rId3" cstate="print">
            <a:duotone>
              <a:prstClr val="black"/>
              <a:srgbClr val="D9C3A5">
                <a:tint val="50000"/>
                <a:satMod val="180000"/>
              </a:srgbClr>
            </a:duotone>
          </a:blip>
          <a:stretch>
            <a:fillRect/>
          </a:stretch>
        </p:blipFill>
        <p:spPr>
          <a:xfrm>
            <a:off x="5562600" y="990600"/>
            <a:ext cx="3267075" cy="4733925"/>
          </a:xfrm>
          <a:prstGeom prst="rect">
            <a:avLst/>
          </a:prstGeom>
          <a:effectLst>
            <a:softEdge rad="63500"/>
          </a:effectLst>
        </p:spPr>
      </p:pic>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What About Science? </a:t>
            </a:r>
            <a:endParaRPr lang="en-US" sz="3600" dirty="0">
              <a:latin typeface="Arial Narrow" pitchFamily="34" charset="0"/>
            </a:endParaRPr>
          </a:p>
        </p:txBody>
      </p:sp>
      <p:cxnSp>
        <p:nvCxnSpPr>
          <p:cNvPr id="5" name="Straight Connector 4"/>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143000"/>
            <a:ext cx="4572000" cy="4832092"/>
          </a:xfrm>
          <a:prstGeom prst="rect">
            <a:avLst/>
          </a:prstGeom>
          <a:noFill/>
        </p:spPr>
        <p:txBody>
          <a:bodyPr wrap="square" rtlCol="0">
            <a:spAutoFit/>
          </a:bodyPr>
          <a:lstStyle/>
          <a:p>
            <a:pPr marL="457200" indent="-457200" algn="r"/>
            <a:r>
              <a:rPr lang="en-US" sz="2800" dirty="0" smtClean="0">
                <a:solidFill>
                  <a:schemeClr val="bg1"/>
                </a:solidFill>
                <a:latin typeface="Arial Narrow" pitchFamily="34" charset="0"/>
              </a:rPr>
              <a:t>“The moral landscape is a space of real and potential outcomes whose peaks correspond to heights of potential well being and whose valleys represent the deepest possible suffering. . . . Questions about values are really questions about the well being of conscious creatures</a:t>
            </a:r>
            <a:r>
              <a:rPr lang="en-US" sz="2800" dirty="0" smtClean="0">
                <a:solidFill>
                  <a:schemeClr val="bg1"/>
                </a:solidFill>
                <a:latin typeface="Arial Narrow" pitchFamily="34" charset="0"/>
              </a:rPr>
              <a:t>.”</a:t>
            </a:r>
          </a:p>
          <a:p>
            <a:pPr marL="457200" indent="-457200" algn="r"/>
            <a:r>
              <a:rPr lang="en-US" sz="2800" dirty="0" smtClean="0">
                <a:solidFill>
                  <a:srgbClr val="FF0000"/>
                </a:solidFill>
                <a:latin typeface="Arial Narrow" pitchFamily="34" charset="0"/>
              </a:rPr>
              <a:t>– Sam Harris</a:t>
            </a:r>
            <a:endParaRPr lang="en-US" sz="2800" dirty="0" smtClean="0">
              <a:solidFill>
                <a:srgbClr val="FF0000"/>
              </a:solidFill>
              <a:latin typeface="Arial Narrow" pitchFamily="34" charset="0"/>
            </a:endParaRPr>
          </a:p>
        </p:txBody>
      </p:sp>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What About Science? </a:t>
            </a:r>
            <a:endParaRPr lang="en-US" sz="3600" dirty="0">
              <a:latin typeface="Arial Narrow" pitchFamily="34" charset="0"/>
            </a:endParaRPr>
          </a:p>
        </p:txBody>
      </p:sp>
      <p:cxnSp>
        <p:nvCxnSpPr>
          <p:cNvPr id="5" name="Straight Connector 4"/>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moral landscape large.jpg"/>
          <p:cNvPicPr>
            <a:picLocks noChangeAspect="1"/>
          </p:cNvPicPr>
          <p:nvPr/>
        </p:nvPicPr>
        <p:blipFill>
          <a:blip r:embed="rId3" cstate="print">
            <a:duotone>
              <a:prstClr val="black"/>
              <a:srgbClr val="D9C3A5">
                <a:tint val="50000"/>
                <a:satMod val="180000"/>
              </a:srgbClr>
            </a:duotone>
          </a:blip>
          <a:stretch>
            <a:fillRect/>
          </a:stretch>
        </p:blipFill>
        <p:spPr>
          <a:xfrm>
            <a:off x="5257800" y="1066800"/>
            <a:ext cx="3599361" cy="5422174"/>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Why Harris’ Attempt Fails</a:t>
            </a:r>
            <a:endParaRPr lang="en-US" sz="3600" dirty="0">
              <a:latin typeface="Arial Narrow" pitchFamily="34" charset="0"/>
            </a:endParaRPr>
          </a:p>
        </p:txBody>
      </p:sp>
      <p:cxnSp>
        <p:nvCxnSpPr>
          <p:cNvPr id="5" name="Straight Connector 4"/>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moral landscape large.jpg"/>
          <p:cNvPicPr>
            <a:picLocks noChangeAspect="1"/>
          </p:cNvPicPr>
          <p:nvPr/>
        </p:nvPicPr>
        <p:blipFill>
          <a:blip r:embed="rId3" cstate="print">
            <a:duotone>
              <a:prstClr val="black"/>
              <a:srgbClr val="D9C3A5">
                <a:tint val="50000"/>
                <a:satMod val="180000"/>
              </a:srgbClr>
            </a:duotone>
          </a:blip>
          <a:stretch>
            <a:fillRect/>
          </a:stretch>
        </p:blipFill>
        <p:spPr>
          <a:xfrm>
            <a:off x="5257800" y="1066800"/>
            <a:ext cx="3599361" cy="5422174"/>
          </a:xfrm>
          <a:prstGeom prst="rect">
            <a:avLst/>
          </a:prstGeom>
          <a:effectLst>
            <a:softEdge rad="63500"/>
          </a:effectLst>
        </p:spPr>
      </p:pic>
      <p:sp>
        <p:nvSpPr>
          <p:cNvPr id="8" name="Rectangle 4"/>
          <p:cNvSpPr>
            <a:spLocks noChangeArrowheads="1"/>
          </p:cNvSpPr>
          <p:nvPr/>
        </p:nvSpPr>
        <p:spPr bwMode="auto">
          <a:xfrm>
            <a:off x="304800" y="1366421"/>
            <a:ext cx="4876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indent="-233363">
              <a:buFont typeface="Arial" pitchFamily="34" charset="0"/>
              <a:buChar char="•"/>
            </a:pPr>
            <a:r>
              <a:rPr lang="en-US" sz="2400" dirty="0" smtClean="0">
                <a:solidFill>
                  <a:schemeClr val="bg1"/>
                </a:solidFill>
                <a:latin typeface="Arial Narrow" pitchFamily="34" charset="0"/>
              </a:rPr>
              <a:t>Harris redefines good to be “the flourishing/well-being of conscious creatures”.</a:t>
            </a:r>
          </a:p>
          <a:p>
            <a:pPr marL="233363" indent="-233363">
              <a:buFont typeface="Arial" pitchFamily="34" charset="0"/>
              <a:buChar char="•"/>
            </a:pPr>
            <a:r>
              <a:rPr lang="en-US" sz="2400" dirty="0" smtClean="0">
                <a:solidFill>
                  <a:schemeClr val="bg1"/>
                </a:solidFill>
                <a:latin typeface="Arial Narrow" pitchFamily="34" charset="0"/>
              </a:rPr>
              <a:t>Harris admits in his book that it is possible that the peak of the “moral landscape” could be occupied by flourishing rapists, murderers, and </a:t>
            </a:r>
            <a:r>
              <a:rPr lang="en-US" sz="2400" dirty="0" smtClean="0">
                <a:solidFill>
                  <a:schemeClr val="bg1"/>
                </a:solidFill>
                <a:latin typeface="Arial Narrow" pitchFamily="34" charset="0"/>
              </a:rPr>
              <a:t>thieves.</a:t>
            </a:r>
            <a:endParaRPr lang="en-US" sz="2400" dirty="0" smtClean="0">
              <a:solidFill>
                <a:schemeClr val="bg1"/>
              </a:solidFill>
              <a:latin typeface="Arial Narrow" pitchFamily="34" charset="0"/>
            </a:endParaRPr>
          </a:p>
          <a:p>
            <a:pPr marL="233363" indent="-233363">
              <a:buFont typeface="Arial" pitchFamily="34" charset="0"/>
              <a:buChar char="•"/>
            </a:pPr>
            <a:r>
              <a:rPr lang="en-US" sz="2400" dirty="0" smtClean="0">
                <a:solidFill>
                  <a:schemeClr val="bg1"/>
                </a:solidFill>
                <a:latin typeface="Arial Narrow" pitchFamily="34" charset="0"/>
              </a:rPr>
              <a:t>So he admits it’s possible that goodness and creaturely well-being are not </a:t>
            </a:r>
            <a:r>
              <a:rPr lang="en-US" sz="2400" dirty="0" smtClean="0">
                <a:solidFill>
                  <a:schemeClr val="bg1"/>
                </a:solidFill>
                <a:latin typeface="Arial Narrow" pitchFamily="34" charset="0"/>
              </a:rPr>
              <a:t>identical.</a:t>
            </a:r>
            <a:endParaRPr lang="en-US" sz="2400" dirty="0" smtClean="0">
              <a:solidFill>
                <a:schemeClr val="bg1"/>
              </a:solidFill>
              <a:latin typeface="Arial Narrow" pitchFamily="34" charset="0"/>
            </a:endParaRPr>
          </a:p>
          <a:p>
            <a:pPr marL="233363" indent="-233363">
              <a:buFont typeface="Arial" pitchFamily="34" charset="0"/>
              <a:buChar char="•"/>
            </a:pPr>
            <a:r>
              <a:rPr lang="en-US" sz="2400" dirty="0" smtClean="0">
                <a:solidFill>
                  <a:schemeClr val="bg1"/>
                </a:solidFill>
                <a:latin typeface="Arial Narrow" pitchFamily="34" charset="0"/>
              </a:rPr>
              <a:t>Therefore</a:t>
            </a:r>
            <a:r>
              <a:rPr lang="en-US" sz="2400" dirty="0" smtClean="0">
                <a:solidFill>
                  <a:schemeClr val="bg1"/>
                </a:solidFill>
                <a:latin typeface="Arial Narrow" pitchFamily="34" charset="0"/>
              </a:rPr>
              <a:t>, Harris’ moral theory </a:t>
            </a:r>
            <a:r>
              <a:rPr lang="en-US" sz="2400" dirty="0" smtClean="0">
                <a:solidFill>
                  <a:schemeClr val="bg1"/>
                </a:solidFill>
                <a:latin typeface="Arial Narrow" pitchFamily="34" charset="0"/>
              </a:rPr>
              <a:t>collapses.</a:t>
            </a:r>
            <a:endParaRPr lang="en-US" sz="2400" dirty="0" smtClean="0">
              <a:solidFill>
                <a:schemeClr val="bg1"/>
              </a:solidFill>
              <a:latin typeface="Arial Narrow" pitchFamily="34" charset="0"/>
              <a:cs typeface="FreesiaUPC" pitchFamily="34" charset="-34"/>
            </a:endParaRPr>
          </a:p>
        </p:txBody>
      </p:sp>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357497"/>
            <a:ext cx="4876800" cy="2062103"/>
          </a:xfrm>
          <a:prstGeom prst="rect">
            <a:avLst/>
          </a:prstGeom>
          <a:noFill/>
        </p:spPr>
        <p:txBody>
          <a:bodyPr wrap="square" rtlCol="0">
            <a:spAutoFit/>
          </a:bodyPr>
          <a:lstStyle/>
          <a:p>
            <a:pPr marL="457200" indent="-457200" algn="r"/>
            <a:r>
              <a:rPr lang="en-US" sz="3200" dirty="0" smtClean="0">
                <a:latin typeface="Arial Narrow" pitchFamily="34" charset="0"/>
              </a:rPr>
              <a:t>“You have your way, I have my way. As for the right way, it does not exist.”</a:t>
            </a:r>
          </a:p>
          <a:p>
            <a:pPr marL="457200" indent="-457200" algn="r"/>
            <a:r>
              <a:rPr lang="en-US" sz="3200" dirty="0" smtClean="0">
                <a:solidFill>
                  <a:srgbClr val="FF0000"/>
                </a:solidFill>
                <a:latin typeface="Arial Narrow" pitchFamily="34" charset="0"/>
              </a:rPr>
              <a:t>– Frederick Nietzsche</a:t>
            </a:r>
            <a:endParaRPr lang="en-US" sz="3200" dirty="0" smtClean="0">
              <a:solidFill>
                <a:srgbClr val="FF0000"/>
              </a:solidFill>
              <a:latin typeface="Arial Narrow" pitchFamily="34" charset="0"/>
            </a:endParaRPr>
          </a:p>
        </p:txBody>
      </p:sp>
      <p:pic>
        <p:nvPicPr>
          <p:cNvPr id="4" name="Picture 3" descr="nietzsche.jpg"/>
          <p:cNvPicPr>
            <a:picLocks noChangeAspect="1"/>
          </p:cNvPicPr>
          <p:nvPr/>
        </p:nvPicPr>
        <p:blipFill>
          <a:blip r:embed="rId3" cstate="print">
            <a:duotone>
              <a:prstClr val="black"/>
              <a:srgbClr val="D9C3A5">
                <a:tint val="50000"/>
                <a:satMod val="180000"/>
              </a:srgbClr>
            </a:duotone>
          </a:blip>
          <a:stretch>
            <a:fillRect/>
          </a:stretch>
        </p:blipFill>
        <p:spPr>
          <a:xfrm>
            <a:off x="5638800" y="762000"/>
            <a:ext cx="3276600" cy="5381625"/>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52400" y="2309574"/>
            <a:ext cx="502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buFont typeface="+mj-lt"/>
              <a:buAutoNum type="arabicPeriod"/>
            </a:pPr>
            <a:r>
              <a:rPr lang="en-US" sz="2800" dirty="0" smtClean="0">
                <a:latin typeface="Arial Narrow" pitchFamily="34" charset="0"/>
                <a:cs typeface="FreesiaUPC" pitchFamily="34" charset="-34"/>
              </a:rPr>
              <a:t>The universe</a:t>
            </a:r>
            <a:endParaRPr lang="en-US" sz="2800" dirty="0" smtClean="0">
              <a:latin typeface="Arial Narrow" pitchFamily="34" charset="0"/>
              <a:cs typeface="FreesiaUPC" pitchFamily="34" charset="-34"/>
            </a:endParaRPr>
          </a:p>
          <a:p>
            <a:pPr marL="514350" indent="-514350">
              <a:buFont typeface="+mj-lt"/>
              <a:buAutoNum type="arabicPeriod"/>
            </a:pPr>
            <a:r>
              <a:rPr lang="en-US" sz="2800" dirty="0" smtClean="0">
                <a:latin typeface="Arial Narrow" pitchFamily="34" charset="0"/>
                <a:cs typeface="FreesiaUPC" pitchFamily="34" charset="-34"/>
              </a:rPr>
              <a:t>Society/culture</a:t>
            </a:r>
            <a:endParaRPr lang="en-US" sz="2800" dirty="0" smtClean="0">
              <a:latin typeface="Arial Narrow" pitchFamily="34" charset="0"/>
              <a:cs typeface="FreesiaUPC" pitchFamily="34" charset="-34"/>
            </a:endParaRPr>
          </a:p>
          <a:p>
            <a:pPr marL="514350" indent="-514350">
              <a:buFont typeface="+mj-lt"/>
              <a:buAutoNum type="arabicPeriod"/>
            </a:pPr>
            <a:r>
              <a:rPr lang="en-US" sz="2800" dirty="0" smtClean="0">
                <a:latin typeface="Arial Narrow" pitchFamily="34" charset="0"/>
                <a:cs typeface="FreesiaUPC" pitchFamily="34" charset="-34"/>
              </a:rPr>
              <a:t>The individual</a:t>
            </a:r>
            <a:endParaRPr lang="en-US" sz="2800" dirty="0" smtClean="0">
              <a:latin typeface="Arial Narrow" pitchFamily="34" charset="0"/>
              <a:cs typeface="FreesiaUPC" pitchFamily="34" charset="-34"/>
            </a:endParaRPr>
          </a:p>
          <a:p>
            <a:pPr marL="514350" indent="-514350">
              <a:buFont typeface="+mj-lt"/>
              <a:buAutoNum type="arabicPeriod"/>
            </a:pPr>
            <a:r>
              <a:rPr lang="en-US" sz="2800" dirty="0" smtClean="0">
                <a:latin typeface="Arial Narrow" pitchFamily="34" charset="0"/>
                <a:cs typeface="FreesiaUPC" pitchFamily="34" charset="-34"/>
              </a:rPr>
              <a:t>A transcendent Creator</a:t>
            </a:r>
            <a:endParaRPr lang="en-US" sz="2800" dirty="0" smtClean="0">
              <a:latin typeface="Arial Narrow" pitchFamily="34" charset="0"/>
              <a:cs typeface="FreesiaUPC" pitchFamily="34" charset="-34"/>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number-four.gif"/>
          <p:cNvPicPr>
            <a:picLocks noChangeAspect="1"/>
          </p:cNvPicPr>
          <p:nvPr/>
        </p:nvPicPr>
        <p:blipFill>
          <a:blip r:embed="rId3" cstate="print">
            <a:duotone>
              <a:prstClr val="black"/>
              <a:srgbClr val="D9C3A5">
                <a:tint val="50000"/>
                <a:satMod val="180000"/>
              </a:srgbClr>
            </a:duotone>
          </a:blip>
          <a:stretch>
            <a:fillRect/>
          </a:stretch>
        </p:blipFill>
        <p:spPr>
          <a:xfrm>
            <a:off x="5039490" y="990600"/>
            <a:ext cx="3837810" cy="5257800"/>
          </a:xfrm>
          <a:prstGeom prst="rect">
            <a:avLst/>
          </a:prstGeom>
          <a:effectLst>
            <a:softEdge rad="63500"/>
          </a:effectLst>
        </p:spPr>
      </p:pic>
      <p:sp>
        <p:nvSpPr>
          <p:cNvPr id="9" name="TextBox 8"/>
          <p:cNvSpPr txBox="1"/>
          <p:nvPr/>
        </p:nvSpPr>
        <p:spPr>
          <a:xfrm>
            <a:off x="205968" y="149577"/>
            <a:ext cx="8938031" cy="615553"/>
          </a:xfrm>
          <a:prstGeom prst="rect">
            <a:avLst/>
          </a:prstGeom>
          <a:noFill/>
        </p:spPr>
        <p:txBody>
          <a:bodyPr wrap="square" rtlCol="0">
            <a:spAutoFit/>
          </a:bodyPr>
          <a:lstStyle/>
          <a:p>
            <a:r>
              <a:rPr lang="en-US" sz="3400" dirty="0" smtClean="0">
                <a:latin typeface="Arial Narrow" pitchFamily="34" charset="0"/>
              </a:rPr>
              <a:t>Where Does This Leave Us?</a:t>
            </a:r>
            <a:endParaRPr lang="en-US" sz="3400" dirty="0">
              <a:latin typeface="Arial Narrow" pitchFamily="34" charset="0"/>
            </a:endParaRPr>
          </a:p>
        </p:txBody>
      </p:sp>
      <p:cxnSp>
        <p:nvCxnSpPr>
          <p:cNvPr id="11" name="Straight Connector 10"/>
          <p:cNvCxnSpPr/>
          <p:nvPr/>
        </p:nvCxnSpPr>
        <p:spPr>
          <a:xfrm>
            <a:off x="152400" y="2590800"/>
            <a:ext cx="28956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52400" y="3048000"/>
            <a:ext cx="28956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152400" y="3429000"/>
            <a:ext cx="28956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 y="2794337"/>
            <a:ext cx="8177944" cy="1015663"/>
          </a:xfrm>
          <a:prstGeom prst="rect">
            <a:avLst/>
          </a:prstGeom>
          <a:noFill/>
        </p:spPr>
        <p:txBody>
          <a:bodyPr wrap="none" rtlCol="0">
            <a:spAutoFit/>
          </a:bodyPr>
          <a:lstStyle/>
          <a:p>
            <a:r>
              <a:rPr lang="en-US" sz="6000" dirty="0" smtClean="0">
                <a:latin typeface="Arial Narrow" pitchFamily="34" charset="0"/>
              </a:rPr>
              <a:t>The Moral Argument for God</a:t>
            </a:r>
            <a:endParaRPr lang="en-US" sz="60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03094" y="3657600"/>
            <a:ext cx="7188506" cy="384721"/>
          </a:xfrm>
          <a:prstGeom prst="rect">
            <a:avLst/>
          </a:prstGeom>
          <a:noFill/>
        </p:spPr>
        <p:txBody>
          <a:bodyPr wrap="none" rtlCol="0">
            <a:spAutoFit/>
          </a:bodyPr>
          <a:lstStyle/>
          <a:p>
            <a:r>
              <a:rPr lang="en-US" sz="1900" dirty="0" smtClean="0">
                <a:solidFill>
                  <a:srgbClr val="FF0000"/>
                </a:solidFill>
                <a:latin typeface="Arial Narrow" pitchFamily="34" charset="0"/>
              </a:rPr>
              <a:t>Why a Transcendent Creator is Needed for Objective Moral Values and Duties.</a:t>
            </a:r>
            <a:endParaRPr lang="en-US" sz="19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One Moral Argument for God</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81000" y="4953000"/>
            <a:ext cx="838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indent="-233363">
              <a:buFont typeface="Arial" pitchFamily="34" charset="0"/>
              <a:buChar char="•"/>
            </a:pPr>
            <a:r>
              <a:rPr lang="en-US" sz="2400" dirty="0" smtClean="0">
                <a:solidFill>
                  <a:schemeClr val="bg1"/>
                </a:solidFill>
                <a:latin typeface="Arial Narrow" pitchFamily="34" charset="0"/>
              </a:rPr>
              <a:t>Laws imply a Law </a:t>
            </a:r>
            <a:r>
              <a:rPr lang="en-US" sz="2400" dirty="0" smtClean="0">
                <a:solidFill>
                  <a:schemeClr val="bg1"/>
                </a:solidFill>
                <a:latin typeface="Arial Narrow" pitchFamily="34" charset="0"/>
              </a:rPr>
              <a:t>Giver.</a:t>
            </a:r>
            <a:endParaRPr lang="en-US" sz="2400" dirty="0" smtClean="0">
              <a:solidFill>
                <a:schemeClr val="bg1"/>
              </a:solidFill>
              <a:latin typeface="Arial Narrow" pitchFamily="34" charset="0"/>
            </a:endParaRPr>
          </a:p>
          <a:p>
            <a:pPr marL="233363" indent="-233363">
              <a:buFont typeface="Arial" pitchFamily="34" charset="0"/>
              <a:buChar char="•"/>
            </a:pPr>
            <a:r>
              <a:rPr lang="en-US" sz="2400" dirty="0" smtClean="0">
                <a:solidFill>
                  <a:schemeClr val="bg1"/>
                </a:solidFill>
                <a:latin typeface="Arial Narrow" pitchFamily="34" charset="0"/>
              </a:rPr>
              <a:t>There is an objective Moral </a:t>
            </a:r>
            <a:r>
              <a:rPr lang="en-US" sz="2400" dirty="0" smtClean="0">
                <a:solidFill>
                  <a:schemeClr val="bg1"/>
                </a:solidFill>
                <a:latin typeface="Arial Narrow" pitchFamily="34" charset="0"/>
              </a:rPr>
              <a:t>Law.</a:t>
            </a:r>
            <a:endParaRPr lang="en-US" sz="2400" dirty="0" smtClean="0">
              <a:solidFill>
                <a:schemeClr val="bg1"/>
              </a:solidFill>
              <a:latin typeface="Arial Narrow" pitchFamily="34" charset="0"/>
            </a:endParaRPr>
          </a:p>
          <a:p>
            <a:pPr marL="233363" indent="-233363">
              <a:buFont typeface="Arial" pitchFamily="34" charset="0"/>
              <a:buChar char="•"/>
            </a:pPr>
            <a:r>
              <a:rPr lang="en-US" sz="2400" dirty="0" smtClean="0">
                <a:solidFill>
                  <a:schemeClr val="bg1"/>
                </a:solidFill>
                <a:latin typeface="Arial Narrow" pitchFamily="34" charset="0"/>
              </a:rPr>
              <a:t>Therefore, there is a Moral Law </a:t>
            </a:r>
            <a:r>
              <a:rPr lang="en-US" sz="2400" dirty="0" smtClean="0">
                <a:solidFill>
                  <a:schemeClr val="bg1"/>
                </a:solidFill>
                <a:latin typeface="Arial Narrow" pitchFamily="34" charset="0"/>
              </a:rPr>
              <a:t>Giver. </a:t>
            </a:r>
            <a:endParaRPr lang="en-US" sz="2400" dirty="0" smtClean="0">
              <a:solidFill>
                <a:schemeClr val="bg1"/>
              </a:solidFill>
              <a:latin typeface="Arial Narrow" pitchFamily="34" charset="0"/>
            </a:endParaRPr>
          </a:p>
        </p:txBody>
      </p:sp>
      <p:pic>
        <p:nvPicPr>
          <p:cNvPr id="7" name="Picture 6" descr="hand-of-God.gif"/>
          <p:cNvPicPr>
            <a:picLocks noChangeAspect="1"/>
          </p:cNvPicPr>
          <p:nvPr/>
        </p:nvPicPr>
        <p:blipFill>
          <a:blip r:embed="rId3" cstate="print">
            <a:duotone>
              <a:prstClr val="black"/>
              <a:srgbClr val="D9C3A5">
                <a:tint val="50000"/>
                <a:satMod val="180000"/>
              </a:srgbClr>
            </a:duotone>
          </a:blip>
          <a:stretch>
            <a:fillRect/>
          </a:stretch>
        </p:blipFill>
        <p:spPr>
          <a:xfrm>
            <a:off x="381000" y="914400"/>
            <a:ext cx="8534400" cy="3824288"/>
          </a:xfrm>
          <a:prstGeom prst="rect">
            <a:avLst/>
          </a:prstGeom>
          <a:effectLst>
            <a:softEdge rad="63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Another Moral Argument for God</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81000" y="4953000"/>
            <a:ext cx="838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indent="-233363">
              <a:buFont typeface="Arial" pitchFamily="34" charset="0"/>
              <a:buChar char="•"/>
            </a:pPr>
            <a:r>
              <a:rPr lang="en-US" sz="2400" dirty="0" smtClean="0">
                <a:solidFill>
                  <a:schemeClr val="bg1"/>
                </a:solidFill>
                <a:latin typeface="Arial Narrow" pitchFamily="34" charset="0"/>
              </a:rPr>
              <a:t>If God does not exist, objective moral values and duties do not exist.</a:t>
            </a:r>
            <a:endParaRPr lang="en-US" sz="2400" dirty="0" smtClean="0">
              <a:solidFill>
                <a:schemeClr val="bg1"/>
              </a:solidFill>
              <a:latin typeface="Arial Narrow" pitchFamily="34" charset="0"/>
            </a:endParaRPr>
          </a:p>
          <a:p>
            <a:pPr marL="233363" indent="-233363">
              <a:buFont typeface="Arial" pitchFamily="34" charset="0"/>
              <a:buChar char="•"/>
            </a:pPr>
            <a:r>
              <a:rPr lang="en-US" sz="2400" dirty="0" smtClean="0">
                <a:solidFill>
                  <a:schemeClr val="bg1"/>
                </a:solidFill>
                <a:latin typeface="Arial Narrow" pitchFamily="34" charset="0"/>
              </a:rPr>
              <a:t>Objective moral values and duties exist.</a:t>
            </a:r>
            <a:endParaRPr lang="en-US" sz="2400" dirty="0" smtClean="0">
              <a:solidFill>
                <a:schemeClr val="bg1"/>
              </a:solidFill>
              <a:latin typeface="Arial Narrow" pitchFamily="34" charset="0"/>
            </a:endParaRPr>
          </a:p>
          <a:p>
            <a:pPr marL="233363" indent="-233363">
              <a:buFont typeface="Arial" pitchFamily="34" charset="0"/>
              <a:buChar char="•"/>
            </a:pPr>
            <a:r>
              <a:rPr lang="en-US" sz="2400" dirty="0" smtClean="0">
                <a:solidFill>
                  <a:schemeClr val="bg1"/>
                </a:solidFill>
                <a:latin typeface="Arial Narrow" pitchFamily="34" charset="0"/>
              </a:rPr>
              <a:t>Therefore, </a:t>
            </a:r>
            <a:r>
              <a:rPr lang="en-US" sz="2400" dirty="0" smtClean="0">
                <a:solidFill>
                  <a:schemeClr val="bg1"/>
                </a:solidFill>
                <a:latin typeface="Arial Narrow" pitchFamily="34" charset="0"/>
              </a:rPr>
              <a:t>God exists. </a:t>
            </a:r>
            <a:endParaRPr lang="en-US" sz="2400" dirty="0" smtClean="0">
              <a:solidFill>
                <a:schemeClr val="bg1"/>
              </a:solidFill>
              <a:latin typeface="Arial Narrow" pitchFamily="34" charset="0"/>
            </a:endParaRPr>
          </a:p>
        </p:txBody>
      </p:sp>
      <p:pic>
        <p:nvPicPr>
          <p:cNvPr id="7" name="Picture 6" descr="hand-of-God.gif"/>
          <p:cNvPicPr>
            <a:picLocks noChangeAspect="1"/>
          </p:cNvPicPr>
          <p:nvPr/>
        </p:nvPicPr>
        <p:blipFill>
          <a:blip r:embed="rId3" cstate="print">
            <a:duotone>
              <a:prstClr val="black"/>
              <a:srgbClr val="D9C3A5">
                <a:tint val="50000"/>
                <a:satMod val="180000"/>
              </a:srgbClr>
            </a:duotone>
          </a:blip>
          <a:stretch>
            <a:fillRect/>
          </a:stretch>
        </p:blipFill>
        <p:spPr>
          <a:xfrm>
            <a:off x="381000" y="914400"/>
            <a:ext cx="8534400" cy="3824288"/>
          </a:xfrm>
          <a:prstGeom prst="rect">
            <a:avLst/>
          </a:prstGeom>
          <a:effectLst>
            <a:softEdge rad="63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5800"/>
            <a:ext cx="4572000" cy="5693866"/>
          </a:xfrm>
          <a:prstGeom prst="rect">
            <a:avLst/>
          </a:prstGeom>
          <a:noFill/>
        </p:spPr>
        <p:txBody>
          <a:bodyPr wrap="square" rtlCol="0">
            <a:spAutoFit/>
          </a:bodyPr>
          <a:lstStyle/>
          <a:p>
            <a:pPr marL="457200" indent="-457200" algn="r"/>
            <a:r>
              <a:rPr lang="en-US" sz="2800" dirty="0" smtClean="0">
                <a:latin typeface="Arial Narrow" pitchFamily="34" charset="0"/>
              </a:rPr>
              <a:t>“We might well argue that objective intrinsically prescriptive features supervenient upon natural ones constitute so odd a cluster of qualities and relations that they are unlikely to have arisen in the ordinary course of events without an all-powerful God to create them.”</a:t>
            </a:r>
          </a:p>
          <a:p>
            <a:pPr marL="457200" indent="-457200" algn="r"/>
            <a:r>
              <a:rPr lang="en-US" sz="2800" dirty="0" smtClean="0">
                <a:solidFill>
                  <a:srgbClr val="FF0000"/>
                </a:solidFill>
                <a:latin typeface="Arial Narrow" pitchFamily="34" charset="0"/>
              </a:rPr>
              <a:t>– J. L Mackie</a:t>
            </a:r>
          </a:p>
          <a:p>
            <a:pPr marL="457200" indent="-457200" algn="r"/>
            <a:r>
              <a:rPr lang="en-US" sz="2000" dirty="0" smtClean="0">
                <a:solidFill>
                  <a:srgbClr val="FF0000"/>
                </a:solidFill>
                <a:latin typeface="Arial Narrow" pitchFamily="34" charset="0"/>
              </a:rPr>
              <a:t>Atheist Philosopher</a:t>
            </a:r>
            <a:endParaRPr lang="en-US" sz="2000" dirty="0" smtClean="0">
              <a:solidFill>
                <a:srgbClr val="FF0000"/>
              </a:solidFill>
              <a:latin typeface="Arial Narrow" pitchFamily="34" charset="0"/>
            </a:endParaRPr>
          </a:p>
        </p:txBody>
      </p:sp>
      <p:pic>
        <p:nvPicPr>
          <p:cNvPr id="5" name="Picture 4" descr="J L Mackie.jpg"/>
          <p:cNvPicPr>
            <a:picLocks noChangeAspect="1"/>
          </p:cNvPicPr>
          <p:nvPr/>
        </p:nvPicPr>
        <p:blipFill>
          <a:blip r:embed="rId3" cstate="print">
            <a:duotone>
              <a:prstClr val="black"/>
              <a:srgbClr val="D9C3A5">
                <a:tint val="50000"/>
                <a:satMod val="180000"/>
              </a:srgbClr>
            </a:duotone>
          </a:blip>
          <a:stretch>
            <a:fillRect/>
          </a:stretch>
        </p:blipFill>
        <p:spPr>
          <a:xfrm>
            <a:off x="5105400" y="609600"/>
            <a:ext cx="3914775" cy="57912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1200329"/>
          </a:xfrm>
          <a:prstGeom prst="rect">
            <a:avLst/>
          </a:prstGeom>
          <a:noFill/>
        </p:spPr>
        <p:txBody>
          <a:bodyPr wrap="square" rtlCol="0">
            <a:spAutoFit/>
          </a:bodyPr>
          <a:lstStyle/>
          <a:p>
            <a:r>
              <a:rPr lang="en-US" sz="3600" dirty="0" smtClean="0">
                <a:latin typeface="Arial Narrow" pitchFamily="34" charset="0"/>
              </a:rPr>
              <a:t>The Atheist Dilemma</a:t>
            </a:r>
            <a:endParaRPr lang="en-US" sz="3600" dirty="0" smtClean="0">
              <a:latin typeface="Arial Narrow" pitchFamily="34" charset="0"/>
            </a:endParaRPr>
          </a:p>
          <a:p>
            <a:r>
              <a:rPr lang="en-US" sz="3600" dirty="0" smtClean="0">
                <a:latin typeface="Arial Narrow" pitchFamily="34" charset="0"/>
              </a:rPr>
              <a:t>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780157"/>
            <a:ext cx="5105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indent="-233363">
              <a:buFont typeface="Arial" pitchFamily="34" charset="0"/>
              <a:buChar char="•"/>
            </a:pPr>
            <a:r>
              <a:rPr lang="en-US" sz="2400" dirty="0" smtClean="0">
                <a:solidFill>
                  <a:schemeClr val="bg1"/>
                </a:solidFill>
                <a:latin typeface="Arial Narrow" pitchFamily="34" charset="0"/>
              </a:rPr>
              <a:t>If there’s such a thing as evil, you must assume there’s such a thing as good. </a:t>
            </a:r>
          </a:p>
          <a:p>
            <a:pPr marL="233363" indent="-233363">
              <a:buFont typeface="Arial" pitchFamily="34" charset="0"/>
              <a:buChar char="•"/>
            </a:pPr>
            <a:r>
              <a:rPr lang="en-US" sz="2400" dirty="0" smtClean="0">
                <a:solidFill>
                  <a:schemeClr val="bg1"/>
                </a:solidFill>
                <a:latin typeface="Arial Narrow" pitchFamily="34" charset="0"/>
              </a:rPr>
              <a:t>If you assume there’s such a thing as good, you assume there’s such a thing as an absolute and unchanging moral law on the basis of which to differentiate between good and evil. </a:t>
            </a:r>
          </a:p>
          <a:p>
            <a:pPr marL="233363" indent="-233363">
              <a:buFont typeface="Arial" pitchFamily="34" charset="0"/>
              <a:buChar char="•"/>
            </a:pPr>
            <a:r>
              <a:rPr lang="en-US" sz="2400" dirty="0" smtClean="0">
                <a:solidFill>
                  <a:schemeClr val="bg1"/>
                </a:solidFill>
                <a:latin typeface="Arial Narrow" pitchFamily="34" charset="0"/>
              </a:rPr>
              <a:t>If you assume there’s such a thing as an absolute moral law, you must posit an absolute moral law giver, but that would be God – the one whom the atheist is trying to disprove. </a:t>
            </a:r>
          </a:p>
          <a:p>
            <a:pPr marL="233363" indent="-233363">
              <a:buFont typeface="Arial" pitchFamily="34" charset="0"/>
              <a:buChar char="•"/>
            </a:pPr>
            <a:r>
              <a:rPr lang="en-US" sz="2400" dirty="0" smtClean="0">
                <a:solidFill>
                  <a:schemeClr val="bg1"/>
                </a:solidFill>
                <a:latin typeface="Arial Narrow" pitchFamily="34" charset="0"/>
              </a:rPr>
              <a:t>So now rewind: if there’s not a moral law giver, there’s no moral law. If there’s no moral law, there’s no good. If there’s no good, there’s no evil.</a:t>
            </a:r>
            <a:endParaRPr lang="en-US" sz="2400" dirty="0" smtClean="0">
              <a:solidFill>
                <a:schemeClr val="bg1"/>
              </a:solidFill>
              <a:latin typeface="Arial Narrow" pitchFamily="34" charset="0"/>
            </a:endParaRPr>
          </a:p>
        </p:txBody>
      </p:sp>
      <p:pic>
        <p:nvPicPr>
          <p:cNvPr id="7" name="Picture 6" descr="thinking question.JPG"/>
          <p:cNvPicPr>
            <a:picLocks noChangeAspect="1"/>
          </p:cNvPicPr>
          <p:nvPr/>
        </p:nvPicPr>
        <p:blipFill>
          <a:blip r:embed="rId3" cstate="print">
            <a:duotone>
              <a:prstClr val="black"/>
              <a:srgbClr val="D9C3A5">
                <a:tint val="50000"/>
                <a:satMod val="180000"/>
              </a:srgbClr>
            </a:duotone>
          </a:blip>
          <a:stretch>
            <a:fillRect/>
          </a:stretch>
        </p:blipFill>
        <p:spPr>
          <a:xfrm>
            <a:off x="5486400" y="914400"/>
            <a:ext cx="3467100" cy="5638800"/>
          </a:xfrm>
          <a:prstGeom prst="rect">
            <a:avLst/>
          </a:prstGeom>
          <a:effectLst>
            <a:softEdge rad="63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1200329"/>
          </a:xfrm>
          <a:prstGeom prst="rect">
            <a:avLst/>
          </a:prstGeom>
          <a:noFill/>
        </p:spPr>
        <p:txBody>
          <a:bodyPr wrap="square" rtlCol="0">
            <a:spAutoFit/>
          </a:bodyPr>
          <a:lstStyle/>
          <a:p>
            <a:r>
              <a:rPr lang="en-US" sz="3600" dirty="0" smtClean="0">
                <a:latin typeface="Arial Narrow" pitchFamily="34" charset="0"/>
              </a:rPr>
              <a:t>What </a:t>
            </a:r>
            <a:r>
              <a:rPr lang="en-US" sz="3600" dirty="0" smtClean="0">
                <a:latin typeface="Arial Narrow" pitchFamily="34" charset="0"/>
              </a:rPr>
              <a:t>About </a:t>
            </a:r>
            <a:r>
              <a:rPr lang="en-US" sz="3600" dirty="0" smtClean="0">
                <a:latin typeface="Arial Narrow" pitchFamily="34" charset="0"/>
              </a:rPr>
              <a:t>the </a:t>
            </a:r>
            <a:r>
              <a:rPr lang="en-US" sz="3600" dirty="0" err="1" smtClean="0">
                <a:latin typeface="Arial Narrow" pitchFamily="34" charset="0"/>
              </a:rPr>
              <a:t>Euthyphro</a:t>
            </a:r>
            <a:r>
              <a:rPr lang="en-US" sz="3600" dirty="0" smtClean="0">
                <a:latin typeface="Arial Narrow" pitchFamily="34" charset="0"/>
              </a:rPr>
              <a:t> Dilemma?</a:t>
            </a:r>
            <a:endParaRPr lang="en-US" sz="3600" dirty="0" smtClean="0">
              <a:latin typeface="Arial Narrow" pitchFamily="34" charset="0"/>
            </a:endParaRPr>
          </a:p>
          <a:p>
            <a:r>
              <a:rPr lang="en-US" sz="3600" dirty="0" smtClean="0">
                <a:latin typeface="Arial Narrow" pitchFamily="34" charset="0"/>
              </a:rPr>
              <a:t>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457200" y="2025134"/>
            <a:ext cx="4876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indent="-233363">
              <a:buFont typeface="Arial" pitchFamily="34" charset="0"/>
              <a:buChar char="•"/>
            </a:pPr>
            <a:r>
              <a:rPr lang="en-US" sz="2800" dirty="0" smtClean="0">
                <a:solidFill>
                  <a:schemeClr val="bg1"/>
                </a:solidFill>
                <a:latin typeface="Arial Narrow" pitchFamily="34" charset="0"/>
              </a:rPr>
              <a:t>Is something good </a:t>
            </a:r>
            <a:r>
              <a:rPr lang="en-US" sz="2800" dirty="0" smtClean="0">
                <a:solidFill>
                  <a:schemeClr val="bg1"/>
                </a:solidFill>
                <a:latin typeface="Arial Narrow" pitchFamily="34" charset="0"/>
              </a:rPr>
              <a:t>because God approves it, or does God approve </a:t>
            </a:r>
            <a:r>
              <a:rPr lang="en-US" sz="2800" dirty="0" smtClean="0">
                <a:solidFill>
                  <a:schemeClr val="bg1"/>
                </a:solidFill>
                <a:latin typeface="Arial Narrow" pitchFamily="34" charset="0"/>
              </a:rPr>
              <a:t>something because </a:t>
            </a:r>
            <a:r>
              <a:rPr lang="en-US" sz="2800" dirty="0" smtClean="0">
                <a:solidFill>
                  <a:schemeClr val="bg1"/>
                </a:solidFill>
                <a:latin typeface="Arial Narrow" pitchFamily="34" charset="0"/>
              </a:rPr>
              <a:t>it’s good</a:t>
            </a:r>
            <a:r>
              <a:rPr lang="en-US" sz="2800" dirty="0" smtClean="0">
                <a:solidFill>
                  <a:schemeClr val="bg1"/>
                </a:solidFill>
                <a:latin typeface="Arial Narrow" pitchFamily="34" charset="0"/>
              </a:rPr>
              <a:t>?</a:t>
            </a:r>
            <a:endParaRPr lang="en-US" sz="2800" dirty="0" smtClean="0">
              <a:solidFill>
                <a:schemeClr val="bg1"/>
              </a:solidFill>
              <a:latin typeface="Arial Narrow" pitchFamily="34" charset="0"/>
            </a:endParaRPr>
          </a:p>
          <a:p>
            <a:pPr marL="233363" indent="-233363">
              <a:buFont typeface="Arial" pitchFamily="34" charset="0"/>
              <a:buChar char="•"/>
            </a:pPr>
            <a:r>
              <a:rPr lang="en-US" sz="2800" dirty="0" smtClean="0">
                <a:solidFill>
                  <a:schemeClr val="bg1"/>
                </a:solidFill>
                <a:latin typeface="Arial Narrow" pitchFamily="34" charset="0"/>
              </a:rPr>
              <a:t>The first makes God arbitrary.</a:t>
            </a:r>
            <a:endParaRPr lang="en-US" sz="2800" dirty="0" smtClean="0">
              <a:solidFill>
                <a:schemeClr val="bg1"/>
              </a:solidFill>
              <a:latin typeface="Arial Narrow" pitchFamily="34" charset="0"/>
            </a:endParaRPr>
          </a:p>
          <a:p>
            <a:pPr marL="233363" indent="-233363">
              <a:buFont typeface="Arial" pitchFamily="34" charset="0"/>
              <a:buChar char="•"/>
            </a:pPr>
            <a:r>
              <a:rPr lang="en-US" sz="2800" dirty="0" smtClean="0">
                <a:solidFill>
                  <a:schemeClr val="bg1"/>
                </a:solidFill>
                <a:latin typeface="Arial Narrow" pitchFamily="34" charset="0"/>
              </a:rPr>
              <a:t>The second makes ‘good’ independent of God. </a:t>
            </a:r>
            <a:endParaRPr lang="en-US" sz="2800" dirty="0" smtClean="0">
              <a:solidFill>
                <a:schemeClr val="bg1"/>
              </a:solidFill>
              <a:latin typeface="Arial Narrow" pitchFamily="34" charset="0"/>
            </a:endParaRPr>
          </a:p>
        </p:txBody>
      </p:sp>
      <p:pic>
        <p:nvPicPr>
          <p:cNvPr id="8" name="Picture 7" descr="socrates.gif"/>
          <p:cNvPicPr>
            <a:picLocks noChangeAspect="1"/>
          </p:cNvPicPr>
          <p:nvPr/>
        </p:nvPicPr>
        <p:blipFill>
          <a:blip r:embed="rId3" cstate="print">
            <a:duotone>
              <a:prstClr val="black"/>
              <a:srgbClr val="D9C3A5">
                <a:tint val="50000"/>
                <a:satMod val="180000"/>
              </a:srgbClr>
            </a:duotone>
          </a:blip>
          <a:stretch>
            <a:fillRect/>
          </a:stretch>
        </p:blipFill>
        <p:spPr>
          <a:xfrm>
            <a:off x="5562600" y="1066800"/>
            <a:ext cx="3317551" cy="5334000"/>
          </a:xfrm>
          <a:prstGeom prst="rect">
            <a:avLst/>
          </a:prstGeom>
          <a:effectLst>
            <a:softEdge rad="63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1200329"/>
          </a:xfrm>
          <a:prstGeom prst="rect">
            <a:avLst/>
          </a:prstGeom>
          <a:noFill/>
        </p:spPr>
        <p:txBody>
          <a:bodyPr wrap="square" rtlCol="0">
            <a:spAutoFit/>
          </a:bodyPr>
          <a:lstStyle/>
          <a:p>
            <a:r>
              <a:rPr lang="en-US" sz="3600" dirty="0" smtClean="0">
                <a:latin typeface="Arial Narrow" pitchFamily="34" charset="0"/>
              </a:rPr>
              <a:t>Solving the </a:t>
            </a:r>
            <a:r>
              <a:rPr lang="en-US" sz="3600" dirty="0" err="1" smtClean="0">
                <a:latin typeface="Arial Narrow" pitchFamily="34" charset="0"/>
              </a:rPr>
              <a:t>Euthyphro</a:t>
            </a:r>
            <a:r>
              <a:rPr lang="en-US" sz="3600" dirty="0" smtClean="0">
                <a:latin typeface="Arial Narrow" pitchFamily="34" charset="0"/>
              </a:rPr>
              <a:t> Dilemma</a:t>
            </a:r>
            <a:endParaRPr lang="en-US" sz="3600" dirty="0" smtClean="0">
              <a:latin typeface="Arial Narrow" pitchFamily="34" charset="0"/>
            </a:endParaRPr>
          </a:p>
          <a:p>
            <a:r>
              <a:rPr lang="en-US" sz="3600" dirty="0" smtClean="0">
                <a:latin typeface="Arial Narrow" pitchFamily="34" charset="0"/>
              </a:rPr>
              <a:t> </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457200" y="1592282"/>
            <a:ext cx="4876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indent="-233363">
              <a:buFont typeface="Arial" pitchFamily="34" charset="0"/>
              <a:buChar char="•"/>
            </a:pPr>
            <a:r>
              <a:rPr lang="en-US" sz="2800" dirty="0" smtClean="0">
                <a:solidFill>
                  <a:schemeClr val="bg1"/>
                </a:solidFill>
                <a:latin typeface="Arial Narrow" pitchFamily="34" charset="0"/>
              </a:rPr>
              <a:t>God is the greatest possible being. </a:t>
            </a:r>
          </a:p>
          <a:p>
            <a:pPr marL="233363" indent="-233363">
              <a:buFont typeface="Arial" pitchFamily="34" charset="0"/>
              <a:buChar char="•"/>
            </a:pPr>
            <a:r>
              <a:rPr lang="en-US" sz="2800" dirty="0" smtClean="0">
                <a:solidFill>
                  <a:schemeClr val="bg1"/>
                </a:solidFill>
                <a:latin typeface="Arial Narrow" pitchFamily="34" charset="0"/>
              </a:rPr>
              <a:t>God’s nature is what grounds absolute moral </a:t>
            </a:r>
            <a:r>
              <a:rPr lang="en-US" sz="2800" dirty="0" smtClean="0">
                <a:solidFill>
                  <a:schemeClr val="bg1"/>
                </a:solidFill>
                <a:latin typeface="Arial Narrow" pitchFamily="34" charset="0"/>
              </a:rPr>
              <a:t>right/wrong.</a:t>
            </a:r>
            <a:endParaRPr lang="en-US" sz="2800" dirty="0" smtClean="0">
              <a:solidFill>
                <a:schemeClr val="bg1"/>
              </a:solidFill>
              <a:latin typeface="Arial Narrow" pitchFamily="34" charset="0"/>
            </a:endParaRPr>
          </a:p>
          <a:p>
            <a:pPr marL="233363" indent="-233363">
              <a:buFont typeface="Arial" pitchFamily="34" charset="0"/>
              <a:buChar char="•"/>
            </a:pPr>
            <a:r>
              <a:rPr lang="en-US" sz="2800" dirty="0" smtClean="0">
                <a:solidFill>
                  <a:schemeClr val="bg1"/>
                </a:solidFill>
                <a:latin typeface="Arial Narrow" pitchFamily="34" charset="0"/>
              </a:rPr>
              <a:t>God has no obligations to anything outside of </a:t>
            </a:r>
            <a:r>
              <a:rPr lang="en-US" sz="2800" dirty="0" smtClean="0">
                <a:solidFill>
                  <a:schemeClr val="bg1"/>
                </a:solidFill>
                <a:latin typeface="Arial Narrow" pitchFamily="34" charset="0"/>
              </a:rPr>
              <a:t>Himself.</a:t>
            </a:r>
          </a:p>
          <a:p>
            <a:pPr marL="233363" indent="-233363">
              <a:buFont typeface="Arial" pitchFamily="34" charset="0"/>
              <a:buChar char="•"/>
            </a:pPr>
            <a:r>
              <a:rPr lang="en-US" sz="2800" dirty="0" smtClean="0">
                <a:solidFill>
                  <a:schemeClr val="bg1"/>
                </a:solidFill>
                <a:latin typeface="Arial Narrow" pitchFamily="34" charset="0"/>
              </a:rPr>
              <a:t>He </a:t>
            </a:r>
            <a:r>
              <a:rPr lang="en-US" sz="2800" dirty="0" smtClean="0">
                <a:solidFill>
                  <a:schemeClr val="bg1"/>
                </a:solidFill>
                <a:latin typeface="Arial Narrow" pitchFamily="34" charset="0"/>
              </a:rPr>
              <a:t>simply acts and what he naturally does is good because it comes from His </a:t>
            </a:r>
            <a:r>
              <a:rPr lang="en-US" sz="2800" dirty="0" smtClean="0">
                <a:solidFill>
                  <a:schemeClr val="bg1"/>
                </a:solidFill>
                <a:latin typeface="Arial Narrow" pitchFamily="34" charset="0"/>
              </a:rPr>
              <a:t>nature/essence.</a:t>
            </a:r>
            <a:endParaRPr lang="en-US" sz="2800" dirty="0" smtClean="0">
              <a:solidFill>
                <a:schemeClr val="bg1"/>
              </a:solidFill>
              <a:latin typeface="Arial Narrow" pitchFamily="34" charset="0"/>
            </a:endParaRPr>
          </a:p>
        </p:txBody>
      </p:sp>
      <p:pic>
        <p:nvPicPr>
          <p:cNvPr id="8" name="Picture 7" descr="socrates.gif"/>
          <p:cNvPicPr>
            <a:picLocks noChangeAspect="1"/>
          </p:cNvPicPr>
          <p:nvPr/>
        </p:nvPicPr>
        <p:blipFill>
          <a:blip r:embed="rId3" cstate="print">
            <a:duotone>
              <a:prstClr val="black"/>
              <a:srgbClr val="D9C3A5">
                <a:tint val="50000"/>
                <a:satMod val="180000"/>
              </a:srgbClr>
            </a:duotone>
          </a:blip>
          <a:stretch>
            <a:fillRect/>
          </a:stretch>
        </p:blipFill>
        <p:spPr>
          <a:xfrm>
            <a:off x="5562600" y="1066800"/>
            <a:ext cx="3317551" cy="5334000"/>
          </a:xfrm>
          <a:prstGeom prst="rect">
            <a:avLst/>
          </a:prstGeom>
          <a:effectLst>
            <a:softEdge rad="63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90447" y="2743200"/>
            <a:ext cx="3967753" cy="1107996"/>
          </a:xfrm>
          <a:prstGeom prst="rect">
            <a:avLst/>
          </a:prstGeom>
          <a:noFill/>
        </p:spPr>
        <p:txBody>
          <a:bodyPr wrap="none" rtlCol="0">
            <a:spAutoFit/>
          </a:bodyPr>
          <a:lstStyle/>
          <a:p>
            <a:r>
              <a:rPr lang="en-US" sz="6600" dirty="0" smtClean="0">
                <a:latin typeface="Arial Narrow" pitchFamily="34" charset="0"/>
              </a:rPr>
              <a:t>Conclusions</a:t>
            </a:r>
            <a:endParaRPr lang="en-US" sz="66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45453" y="3657600"/>
            <a:ext cx="1436547" cy="369332"/>
          </a:xfrm>
          <a:prstGeom prst="rect">
            <a:avLst/>
          </a:prstGeom>
          <a:noFill/>
        </p:spPr>
        <p:txBody>
          <a:bodyPr wrap="none" rtlCol="0">
            <a:spAutoFit/>
          </a:bodyPr>
          <a:lstStyle/>
          <a:p>
            <a:r>
              <a:rPr lang="en-US" dirty="0" smtClean="0">
                <a:solidFill>
                  <a:srgbClr val="FF0000"/>
                </a:solidFill>
                <a:latin typeface="Arial Narrow" pitchFamily="34" charset="0"/>
              </a:rPr>
              <a:t>Final Thoughts</a:t>
            </a:r>
            <a:endParaRPr lang="en-US"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53998"/>
          </a:xfrm>
          <a:prstGeom prst="rect">
            <a:avLst/>
          </a:prstGeom>
          <a:noFill/>
        </p:spPr>
        <p:txBody>
          <a:bodyPr wrap="square" rtlCol="0">
            <a:spAutoFit/>
          </a:bodyPr>
          <a:lstStyle/>
          <a:p>
            <a:r>
              <a:rPr lang="en-US" sz="3000" dirty="0" smtClean="0">
                <a:latin typeface="Arial Narrow" pitchFamily="34" charset="0"/>
              </a:rPr>
              <a:t>The Source of Objective Moral Values and Duties</a:t>
            </a:r>
            <a:endParaRPr lang="en-US" sz="30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228600" y="4971871"/>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God provides the only objective standard for moral values. </a:t>
            </a:r>
          </a:p>
          <a:p>
            <a:pPr marL="230188" indent="-230188">
              <a:buFont typeface="Arial" pitchFamily="34" charset="0"/>
              <a:buChar char="•"/>
            </a:pPr>
            <a:r>
              <a:rPr lang="en-US" sz="2400" dirty="0" smtClean="0">
                <a:solidFill>
                  <a:schemeClr val="bg1"/>
                </a:solidFill>
                <a:latin typeface="Arial Narrow" pitchFamily="34" charset="0"/>
                <a:cs typeface="FreesiaUPC" pitchFamily="34" charset="-34"/>
              </a:rPr>
              <a:t>God provides the only transcendent authority for enforcing the “</a:t>
            </a:r>
            <a:r>
              <a:rPr lang="en-US" sz="2400" dirty="0" err="1" smtClean="0">
                <a:solidFill>
                  <a:schemeClr val="bg1"/>
                </a:solidFill>
                <a:latin typeface="Arial Narrow" pitchFamily="34" charset="0"/>
                <a:cs typeface="FreesiaUPC" pitchFamily="34" charset="-34"/>
              </a:rPr>
              <a:t>oughtness</a:t>
            </a:r>
            <a:r>
              <a:rPr lang="en-US" sz="2400" dirty="0" smtClean="0">
                <a:solidFill>
                  <a:schemeClr val="bg1"/>
                </a:solidFill>
                <a:latin typeface="Arial Narrow" pitchFamily="34" charset="0"/>
                <a:cs typeface="FreesiaUPC" pitchFamily="34" charset="-34"/>
              </a:rPr>
              <a:t>” of moral duties.  </a:t>
            </a:r>
            <a:endParaRPr lang="en-US" sz="2400" dirty="0" smtClean="0">
              <a:solidFill>
                <a:schemeClr val="bg1"/>
              </a:solidFill>
              <a:latin typeface="Arial Narrow" pitchFamily="34" charset="0"/>
              <a:cs typeface="FreesiaUPC" pitchFamily="34" charset="-34"/>
            </a:endParaRPr>
          </a:p>
        </p:txBody>
      </p:sp>
      <p:pic>
        <p:nvPicPr>
          <p:cNvPr id="8" name="Picture 7" descr="God-exist-wide.gif"/>
          <p:cNvPicPr>
            <a:picLocks noChangeAspect="1"/>
          </p:cNvPicPr>
          <p:nvPr/>
        </p:nvPicPr>
        <p:blipFill>
          <a:blip r:embed="rId3" cstate="print">
            <a:duotone>
              <a:prstClr val="black"/>
              <a:srgbClr val="D9C3A5">
                <a:tint val="50000"/>
                <a:satMod val="180000"/>
              </a:srgbClr>
            </a:duotone>
          </a:blip>
          <a:stretch>
            <a:fillRect/>
          </a:stretch>
        </p:blipFill>
        <p:spPr>
          <a:xfrm>
            <a:off x="304800" y="914401"/>
            <a:ext cx="8610600" cy="3810000"/>
          </a:xfrm>
          <a:prstGeom prst="rect">
            <a:avLst/>
          </a:prstGeom>
          <a:effectLst>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Sometimes or Always </a:t>
            </a:r>
            <a:r>
              <a:rPr lang="en-US" sz="3600" dirty="0" smtClean="0">
                <a:latin typeface="Arial Narrow" pitchFamily="34" charset="0"/>
              </a:rPr>
              <a:t>Wrong?</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4385608"/>
            <a:ext cx="8534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4163" indent="-284163">
              <a:buFont typeface="Arial" pitchFamily="34" charset="0"/>
              <a:buChar char="•"/>
            </a:pPr>
            <a:r>
              <a:rPr lang="en-US" sz="2400" dirty="0" smtClean="0">
                <a:latin typeface="Arial Narrow" pitchFamily="34" charset="0"/>
                <a:cs typeface="FreesiaUPC" pitchFamily="34" charset="-34"/>
              </a:rPr>
              <a:t>Torturing babies for fun.</a:t>
            </a:r>
          </a:p>
          <a:p>
            <a:pPr marL="284163" indent="-284163">
              <a:buFont typeface="Arial" pitchFamily="34" charset="0"/>
              <a:buChar char="•"/>
            </a:pPr>
            <a:r>
              <a:rPr lang="en-US" sz="2400" dirty="0" smtClean="0">
                <a:latin typeface="Arial Narrow" pitchFamily="34" charset="0"/>
                <a:cs typeface="FreesiaUPC" pitchFamily="34" charset="-34"/>
              </a:rPr>
              <a:t>The Indian practice of widow burning (sati).</a:t>
            </a:r>
          </a:p>
          <a:p>
            <a:pPr marL="284163" indent="-284163">
              <a:buFont typeface="Arial" pitchFamily="34" charset="0"/>
              <a:buChar char="•"/>
            </a:pPr>
            <a:r>
              <a:rPr lang="en-US" sz="2400" dirty="0" smtClean="0">
                <a:latin typeface="Arial Narrow" pitchFamily="34" charset="0"/>
                <a:cs typeface="FreesiaUPC" pitchFamily="34" charset="-34"/>
              </a:rPr>
              <a:t>Priests sexually abusing children and church authorities covering it up.</a:t>
            </a:r>
          </a:p>
          <a:p>
            <a:pPr marL="284163" indent="-284163">
              <a:buFont typeface="Arial" pitchFamily="34" charset="0"/>
              <a:buChar char="•"/>
            </a:pPr>
            <a:r>
              <a:rPr lang="en-US" sz="2400" dirty="0" smtClean="0">
                <a:latin typeface="Arial Narrow" pitchFamily="34" charset="0"/>
                <a:cs typeface="FreesiaUPC" pitchFamily="34" charset="-34"/>
              </a:rPr>
              <a:t>Rape.</a:t>
            </a:r>
          </a:p>
          <a:p>
            <a:pPr marL="284163" indent="-284163">
              <a:buFont typeface="Arial" pitchFamily="34" charset="0"/>
              <a:buChar char="•"/>
            </a:pPr>
            <a:r>
              <a:rPr lang="en-US" sz="2400" dirty="0" smtClean="0">
                <a:latin typeface="Arial Narrow" pitchFamily="34" charset="0"/>
                <a:cs typeface="FreesiaUPC" pitchFamily="34" charset="-34"/>
              </a:rPr>
              <a:t>Murder of innocent people.</a:t>
            </a:r>
          </a:p>
        </p:txBody>
      </p:sp>
      <p:pic>
        <p:nvPicPr>
          <p:cNvPr id="11" name="Picture 10" descr="wrong.jpg"/>
          <p:cNvPicPr>
            <a:picLocks noChangeAspect="1"/>
          </p:cNvPicPr>
          <p:nvPr/>
        </p:nvPicPr>
        <p:blipFill>
          <a:blip r:embed="rId3" cstate="print">
            <a:duotone>
              <a:prstClr val="black"/>
              <a:srgbClr val="D9C3A5">
                <a:tint val="50000"/>
                <a:satMod val="180000"/>
              </a:srgbClr>
            </a:duotone>
          </a:blip>
          <a:stretch>
            <a:fillRect/>
          </a:stretch>
        </p:blipFill>
        <p:spPr>
          <a:xfrm>
            <a:off x="304800" y="990600"/>
            <a:ext cx="8534400" cy="3335311"/>
          </a:xfrm>
          <a:prstGeom prst="rect">
            <a:avLst/>
          </a:prstGeom>
          <a:effectLst>
            <a:softEdge rad="63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067" y="149577"/>
            <a:ext cx="5480988" cy="584775"/>
          </a:xfrm>
          <a:prstGeom prst="rect">
            <a:avLst/>
          </a:prstGeom>
          <a:noFill/>
        </p:spPr>
        <p:txBody>
          <a:bodyPr wrap="none" rtlCol="0">
            <a:spAutoFit/>
          </a:bodyPr>
          <a:lstStyle/>
          <a:p>
            <a:r>
              <a:rPr lang="en-US" sz="3200" dirty="0" smtClean="0">
                <a:latin typeface="Arial Narrow" pitchFamily="34" charset="0"/>
              </a:rPr>
              <a:t>For More Information/Presentations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 apologist.jpg"/>
          <p:cNvPicPr>
            <a:picLocks noChangeAspect="1"/>
          </p:cNvPicPr>
          <p:nvPr/>
        </p:nvPicPr>
        <p:blipFill>
          <a:blip r:embed="rId3" cstate="print">
            <a:duotone>
              <a:prstClr val="black"/>
              <a:srgbClr val="D9C3A5">
                <a:tint val="50000"/>
                <a:satMod val="180000"/>
              </a:srgbClr>
            </a:duotone>
          </a:blip>
          <a:stretch>
            <a:fillRect/>
          </a:stretch>
        </p:blipFill>
        <p:spPr>
          <a:xfrm>
            <a:off x="762000" y="897370"/>
            <a:ext cx="7010400" cy="4824833"/>
          </a:xfrm>
          <a:prstGeom prst="rect">
            <a:avLst/>
          </a:prstGeom>
        </p:spPr>
      </p:pic>
      <p:sp>
        <p:nvSpPr>
          <p:cNvPr id="11" name="Rectangle 10"/>
          <p:cNvSpPr/>
          <p:nvPr/>
        </p:nvSpPr>
        <p:spPr>
          <a:xfrm>
            <a:off x="762000" y="5646003"/>
            <a:ext cx="7010400" cy="830997"/>
          </a:xfrm>
          <a:prstGeom prst="rect">
            <a:avLst/>
          </a:prstGeom>
        </p:spPr>
        <p:txBody>
          <a:bodyPr wrap="square">
            <a:spAutoFit/>
          </a:bodyPr>
          <a:lstStyle/>
          <a:p>
            <a:pPr marL="233363" indent="-233363" algn="ctr"/>
            <a:r>
              <a:rPr lang="en-US" sz="2400" dirty="0" smtClean="0">
                <a:latin typeface="Arial Narrow" pitchFamily="34" charset="0"/>
              </a:rPr>
              <a:t>www.powerpointapologist.org</a:t>
            </a:r>
          </a:p>
          <a:p>
            <a:pPr marL="233363" indent="-233363" algn="ctr"/>
            <a:r>
              <a:rPr lang="en-US" sz="2400" dirty="0" smtClean="0">
                <a:latin typeface="Arial Narrow" pitchFamily="34" charset="0"/>
              </a:rPr>
              <a:t>www.confidentchristians.org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067" y="149577"/>
            <a:ext cx="5066611" cy="584776"/>
          </a:xfrm>
          <a:prstGeom prst="rect">
            <a:avLst/>
          </a:prstGeom>
          <a:noFill/>
        </p:spPr>
        <p:txBody>
          <a:bodyPr wrap="none" rtlCol="0">
            <a:spAutoFit/>
          </a:bodyPr>
          <a:lstStyle/>
          <a:p>
            <a:r>
              <a:rPr lang="en-US" sz="3200" dirty="0" smtClean="0">
                <a:latin typeface="Arial Narrow" pitchFamily="34" charset="0"/>
              </a:rPr>
              <a:t>For More Apologetics Resources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000" y="5646003"/>
            <a:ext cx="7010400" cy="646331"/>
          </a:xfrm>
          <a:prstGeom prst="rect">
            <a:avLst/>
          </a:prstGeom>
        </p:spPr>
        <p:txBody>
          <a:bodyPr wrap="square">
            <a:spAutoFit/>
          </a:bodyPr>
          <a:lstStyle/>
          <a:p>
            <a:pPr marL="233363" indent="-233363" algn="ctr"/>
            <a:r>
              <a:rPr lang="en-US" sz="3600" dirty="0" smtClean="0">
                <a:latin typeface="Arial Narrow" pitchFamily="34" charset="0"/>
              </a:rPr>
              <a:t>www.apologetics315.com</a:t>
            </a:r>
          </a:p>
        </p:txBody>
      </p:sp>
      <p:pic>
        <p:nvPicPr>
          <p:cNvPr id="8" name="Picture 7" descr="ap315logo-300px.jpg"/>
          <p:cNvPicPr>
            <a:picLocks noChangeAspect="1"/>
          </p:cNvPicPr>
          <p:nvPr/>
        </p:nvPicPr>
        <p:blipFill>
          <a:blip r:embed="rId3" cstate="print"/>
          <a:stretch>
            <a:fillRect/>
          </a:stretch>
        </p:blipFill>
        <p:spPr>
          <a:xfrm>
            <a:off x="2133600" y="1066800"/>
            <a:ext cx="4419600" cy="44196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red-background.gif"/>
          <p:cNvPicPr>
            <a:picLocks noChangeAspect="1"/>
          </p:cNvPicPr>
          <p:nvPr/>
        </p:nvPicPr>
        <p:blipFill>
          <a:blip r:embed="rId4" cstate="print"/>
          <a:stretch>
            <a:fillRect/>
          </a:stretch>
        </p:blipFill>
        <p:spPr>
          <a:xfrm>
            <a:off x="0" y="0"/>
            <a:ext cx="9144000" cy="6858000"/>
          </a:xfrm>
          <a:prstGeom prst="rect">
            <a:avLst/>
          </a:prstGeom>
        </p:spPr>
      </p:pic>
      <p:sp>
        <p:nvSpPr>
          <p:cNvPr id="4" name="TextBox 3"/>
          <p:cNvSpPr txBox="1"/>
          <p:nvPr/>
        </p:nvSpPr>
        <p:spPr>
          <a:xfrm>
            <a:off x="1386764" y="1365409"/>
            <a:ext cx="4862228" cy="2215991"/>
          </a:xfrm>
          <a:prstGeom prst="rect">
            <a:avLst/>
          </a:prstGeom>
          <a:noFill/>
        </p:spPr>
        <p:txBody>
          <a:bodyPr wrap="none" rtlCol="0">
            <a:spAutoFit/>
          </a:bodyPr>
          <a:lstStyle/>
          <a:p>
            <a:r>
              <a:rPr lang="en-US" sz="13800" dirty="0" smtClean="0">
                <a:solidFill>
                  <a:prstClr val="white"/>
                </a:solidFill>
                <a:effectLst>
                  <a:outerShdw blurRad="60007" dist="310007" dir="7680000" sy="30000" kx="1300200" algn="ctr" rotWithShape="0">
                    <a:prstClr val="black">
                      <a:alpha val="32000"/>
                    </a:prstClr>
                  </a:outerShdw>
                </a:effectLst>
                <a:latin typeface="Arial Narrow" pitchFamily="34" charset="0"/>
              </a:rPr>
              <a:t>H o p e</a:t>
            </a:r>
            <a:endParaRPr lang="en-US" sz="13800" dirty="0">
              <a:solidFill>
                <a:prstClr val="white"/>
              </a:solidFill>
              <a:effectLst>
                <a:outerShdw blurRad="60007" dist="310007" dir="7680000" sy="30000" kx="1300200" algn="ctr" rotWithShape="0">
                  <a:prstClr val="black">
                    <a:alpha val="32000"/>
                  </a:prstClr>
                </a:outerShdw>
              </a:effectLst>
              <a:latin typeface="Arial Narrow" pitchFamily="34" charset="0"/>
            </a:endParaRPr>
          </a:p>
        </p:txBody>
      </p:sp>
      <p:sp>
        <p:nvSpPr>
          <p:cNvPr id="5" name="TextBox 4"/>
          <p:cNvSpPr txBox="1"/>
          <p:nvPr/>
        </p:nvSpPr>
        <p:spPr>
          <a:xfrm rot="16200000">
            <a:off x="1270521" y="3551198"/>
            <a:ext cx="806759" cy="353943"/>
          </a:xfrm>
          <a:prstGeom prst="rect">
            <a:avLst/>
          </a:prstGeom>
          <a:noFill/>
        </p:spPr>
        <p:txBody>
          <a:bodyPr wrap="none" rtlCol="0">
            <a:spAutoFit/>
          </a:bodyPr>
          <a:lstStyle/>
          <a:p>
            <a:r>
              <a:rPr lang="en-US" sz="1700" dirty="0" smtClean="0">
                <a:solidFill>
                  <a:prstClr val="white"/>
                </a:solidFill>
                <a:latin typeface="Arial Narrow" pitchFamily="34" charset="0"/>
              </a:rPr>
              <a:t>For The</a:t>
            </a:r>
            <a:endParaRPr lang="en-US" sz="1700" dirty="0">
              <a:solidFill>
                <a:prstClr val="white"/>
              </a:solidFill>
              <a:latin typeface="Arial Narrow" pitchFamily="34" charset="0"/>
            </a:endParaRPr>
          </a:p>
        </p:txBody>
      </p:sp>
      <p:sp>
        <p:nvSpPr>
          <p:cNvPr id="7" name="TextBox 6"/>
          <p:cNvSpPr txBox="1"/>
          <p:nvPr/>
        </p:nvSpPr>
        <p:spPr>
          <a:xfrm>
            <a:off x="1722661" y="2923593"/>
            <a:ext cx="3573414" cy="1631216"/>
          </a:xfrm>
          <a:prstGeom prst="rect">
            <a:avLst/>
          </a:prstGeom>
          <a:noFill/>
        </p:spPr>
        <p:txBody>
          <a:bodyPr wrap="none" rtlCol="0">
            <a:spAutoFit/>
          </a:bodyPr>
          <a:lstStyle/>
          <a:p>
            <a:r>
              <a:rPr lang="en-US" sz="10000" dirty="0" smtClean="0">
                <a:solidFill>
                  <a:prstClr val="white"/>
                </a:solidFill>
                <a:effectLst>
                  <a:glow rad="228600">
                    <a:srgbClr val="C0504D">
                      <a:satMod val="175000"/>
                      <a:alpha val="40000"/>
                    </a:srgbClr>
                  </a:glow>
                </a:effectLst>
                <a:latin typeface="Arial Narrow" pitchFamily="34" charset="0"/>
              </a:rPr>
              <a:t>Hurting</a:t>
            </a:r>
            <a:endParaRPr lang="en-US" sz="10000" dirty="0">
              <a:solidFill>
                <a:prstClr val="white"/>
              </a:solidFill>
              <a:effectLst>
                <a:glow rad="228600">
                  <a:srgbClr val="C0504D">
                    <a:satMod val="175000"/>
                    <a:alpha val="40000"/>
                  </a:srgbClr>
                </a:glow>
              </a:effectLst>
              <a:latin typeface="Arial Narrow" pitchFamily="34" charset="0"/>
            </a:endParaRPr>
          </a:p>
        </p:txBody>
      </p:sp>
      <p:sp>
        <p:nvSpPr>
          <p:cNvPr id="8" name="TextBox 7"/>
          <p:cNvSpPr txBox="1"/>
          <p:nvPr/>
        </p:nvSpPr>
        <p:spPr>
          <a:xfrm>
            <a:off x="1559379" y="4350178"/>
            <a:ext cx="6095999" cy="830997"/>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800" dirty="0" smtClean="0">
                <a:solidFill>
                  <a:prstClr val="white"/>
                </a:solidFill>
                <a:latin typeface="Arial Narrow" pitchFamily="34" charset="0"/>
              </a:rPr>
              <a:t> A Study in 1 Peter</a:t>
            </a:r>
            <a:endParaRPr lang="en-US" sz="4800" dirty="0">
              <a:solidFill>
                <a:prstClr val="white"/>
              </a:solidFill>
              <a:latin typeface="Arial Narrow" pitchFamily="34" charset="0"/>
            </a:endParaRPr>
          </a:p>
        </p:txBody>
      </p:sp>
      <p:sp>
        <p:nvSpPr>
          <p:cNvPr id="9" name="TextBox 8"/>
          <p:cNvSpPr txBox="1"/>
          <p:nvPr/>
        </p:nvSpPr>
        <p:spPr>
          <a:xfrm>
            <a:off x="0" y="6488668"/>
            <a:ext cx="9144000" cy="307777"/>
          </a:xfrm>
          <a:prstGeom prst="rect">
            <a:avLst/>
          </a:prstGeom>
          <a:noFill/>
        </p:spPr>
        <p:txBody>
          <a:bodyPr wrap="square" rtlCol="0">
            <a:spAutoFit/>
          </a:bodyPr>
          <a:lstStyle/>
          <a:p>
            <a:pPr algn="ctr"/>
            <a:r>
              <a:rPr lang="en-US" sz="1400" i="1" dirty="0" smtClean="0">
                <a:solidFill>
                  <a:prstClr val="white"/>
                </a:solidFill>
                <a:latin typeface="Arial Narrow" pitchFamily="34" charset="0"/>
                <a:ea typeface="Aegyptus" pitchFamily="18" charset="0"/>
              </a:rPr>
              <a:t>www.confidentchristians.org</a:t>
            </a:r>
            <a:endParaRPr lang="en-US" sz="1400" i="1" dirty="0">
              <a:solidFill>
                <a:prstClr val="white"/>
              </a:solidFill>
              <a:latin typeface="Arial Narrow" pitchFamily="34" charset="0"/>
              <a:ea typeface="Aegyptus" pitchFamily="18" charset="0"/>
            </a:endParaRPr>
          </a:p>
        </p:txBody>
      </p:sp>
      <p:pic>
        <p:nvPicPr>
          <p:cNvPr id="11" name="Picture 10" descr="pillar-foundation.gif"/>
          <p:cNvPicPr>
            <a:picLocks noChangeAspect="1"/>
          </p:cNvPicPr>
          <p:nvPr/>
        </p:nvPicPr>
        <p:blipFill>
          <a:blip r:embed="rId5" cstate="print"/>
          <a:stretch>
            <a:fillRect/>
          </a:stretch>
        </p:blipFill>
        <p:spPr>
          <a:xfrm>
            <a:off x="0" y="-1"/>
            <a:ext cx="9144000" cy="6858001"/>
          </a:xfrm>
          <a:prstGeom prst="rect">
            <a:avLst/>
          </a:prstGeom>
        </p:spPr>
      </p:pic>
      <p:sp>
        <p:nvSpPr>
          <p:cNvPr id="12" name="TextBox 11"/>
          <p:cNvSpPr txBox="1"/>
          <p:nvPr/>
        </p:nvSpPr>
        <p:spPr>
          <a:xfrm rot="21423515">
            <a:off x="4314219" y="5729646"/>
            <a:ext cx="4584075" cy="584775"/>
          </a:xfrm>
          <a:prstGeom prst="rect">
            <a:avLst/>
          </a:prstGeom>
          <a:noFill/>
          <a:scene3d>
            <a:camera prst="orthographicFront">
              <a:rot lat="0" lon="0" rev="0"/>
            </a:camera>
            <a:lightRig rig="threePt" dir="t"/>
          </a:scene3d>
        </p:spPr>
        <p:txBody>
          <a:bodyPr wrap="none" rtlCol="0">
            <a:spAutoFit/>
          </a:bodyPr>
          <a:lstStyle/>
          <a:p>
            <a:pPr algn="r"/>
            <a:r>
              <a:rPr lang="en-US" sz="3200" dirty="0" smtClean="0">
                <a:solidFill>
                  <a:prstClr val="black"/>
                </a:solidFill>
                <a:latin typeface="Arial Narrow" pitchFamily="34" charset="0"/>
                <a:cs typeface="Arial" pitchFamily="34" charset="0"/>
              </a:rPr>
              <a:t>The Essentials of Apologetics</a:t>
            </a:r>
            <a:endParaRPr lang="en-US" sz="3200" dirty="0">
              <a:solidFill>
                <a:prstClr val="black"/>
              </a:solidFill>
              <a:latin typeface="Arial Narrow" pitchFamily="34" charset="0"/>
              <a:cs typeface="Arial" pitchFamily="34" charset="0"/>
            </a:endParaRPr>
          </a:p>
        </p:txBody>
      </p:sp>
      <p:sp>
        <p:nvSpPr>
          <p:cNvPr id="13" name="TextBox 12"/>
          <p:cNvSpPr txBox="1"/>
          <p:nvPr/>
        </p:nvSpPr>
        <p:spPr>
          <a:xfrm>
            <a:off x="0" y="2819400"/>
            <a:ext cx="2454518" cy="1015663"/>
          </a:xfrm>
          <a:prstGeom prst="rect">
            <a:avLst/>
          </a:prstGeom>
          <a:noFill/>
        </p:spPr>
        <p:txBody>
          <a:bodyPr wrap="none" rtlCol="0">
            <a:spAutoFit/>
          </a:bodyPr>
          <a:lstStyle/>
          <a:p>
            <a:r>
              <a:rPr lang="en-US" sz="3600" b="1" dirty="0" smtClean="0">
                <a:solidFill>
                  <a:prstClr val="white"/>
                </a:solidFill>
                <a:effectLst>
                  <a:reflection blurRad="6350" stA="55000" endA="300" endPos="45500" dir="5400000" sy="-100000" algn="bl" rotWithShape="0"/>
                </a:effectLst>
                <a:latin typeface="Arial Narrow" pitchFamily="34" charset="0"/>
              </a:rPr>
              <a:t>Why God…?</a:t>
            </a:r>
            <a:endParaRPr lang="en-US" sz="100" b="1" dirty="0" smtClean="0">
              <a:solidFill>
                <a:prstClr val="black"/>
              </a:solidFill>
              <a:latin typeface="Arial Narrow" pitchFamily="34" charset="0"/>
            </a:endParaRPr>
          </a:p>
          <a:p>
            <a:r>
              <a:rPr lang="en-US" sz="2400" b="1" dirty="0" smtClean="0">
                <a:solidFill>
                  <a:prstClr val="black"/>
                </a:solidFill>
                <a:latin typeface="Arial Narrow" pitchFamily="34" charset="0"/>
              </a:rPr>
              <a:t>A Moral </a:t>
            </a:r>
            <a:r>
              <a:rPr lang="en-US" sz="2400" b="1" dirty="0" smtClean="0">
                <a:solidFill>
                  <a:prstClr val="black"/>
                </a:solidFill>
                <a:latin typeface="Arial Narrow" pitchFamily="34" charset="0"/>
              </a:rPr>
              <a:t>Cause</a:t>
            </a:r>
            <a:endParaRPr lang="en-US" sz="2400" b="1" dirty="0">
              <a:solidFill>
                <a:prstClr val="black"/>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357497"/>
            <a:ext cx="4876800" cy="2062103"/>
          </a:xfrm>
          <a:prstGeom prst="rect">
            <a:avLst/>
          </a:prstGeom>
          <a:noFill/>
        </p:spPr>
        <p:txBody>
          <a:bodyPr wrap="square" rtlCol="0">
            <a:spAutoFit/>
          </a:bodyPr>
          <a:lstStyle/>
          <a:p>
            <a:pPr marL="457200" indent="-457200" algn="r"/>
            <a:r>
              <a:rPr lang="en-US" sz="3200" dirty="0" smtClean="0">
                <a:latin typeface="Arial Narrow" pitchFamily="34" charset="0"/>
              </a:rPr>
              <a:t>“Nothing succeeds like excess … nothing is good or bad, only charming or dull.”</a:t>
            </a:r>
          </a:p>
          <a:p>
            <a:pPr marL="457200" indent="-457200" algn="r"/>
            <a:r>
              <a:rPr lang="en-US" sz="3200" dirty="0" smtClean="0">
                <a:solidFill>
                  <a:srgbClr val="FF0000"/>
                </a:solidFill>
                <a:latin typeface="Arial Narrow" pitchFamily="34" charset="0"/>
              </a:rPr>
              <a:t>– Oscar Wilde</a:t>
            </a:r>
            <a:endParaRPr lang="en-US" sz="3200" dirty="0" smtClean="0">
              <a:solidFill>
                <a:srgbClr val="FF0000"/>
              </a:solidFill>
              <a:latin typeface="Arial Narrow" pitchFamily="34" charset="0"/>
            </a:endParaRPr>
          </a:p>
        </p:txBody>
      </p:sp>
      <p:pic>
        <p:nvPicPr>
          <p:cNvPr id="5" name="Picture 4" descr="oscar wilde.jpg"/>
          <p:cNvPicPr>
            <a:picLocks noChangeAspect="1"/>
          </p:cNvPicPr>
          <p:nvPr/>
        </p:nvPicPr>
        <p:blipFill>
          <a:blip r:embed="rId3" cstate="print">
            <a:duotone>
              <a:prstClr val="black"/>
              <a:srgbClr val="D9C3A5">
                <a:tint val="50000"/>
                <a:satMod val="180000"/>
              </a:srgbClr>
            </a:duotone>
          </a:blip>
          <a:stretch>
            <a:fillRect/>
          </a:stretch>
        </p:blipFill>
        <p:spPr>
          <a:xfrm>
            <a:off x="5410200" y="685800"/>
            <a:ext cx="3380872" cy="56388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Is This Charming or Dull … or Wrong</a:t>
            </a:r>
            <a:r>
              <a:rPr lang="en-US" sz="3600" dirty="0" smtClean="0">
                <a:latin typeface="Arial Narrow" pitchFamily="34" charset="0"/>
              </a:rPr>
              <a:t>?</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holocaust.jpg"/>
          <p:cNvPicPr>
            <a:picLocks noChangeAspect="1"/>
          </p:cNvPicPr>
          <p:nvPr/>
        </p:nvPicPr>
        <p:blipFill>
          <a:blip r:embed="rId3" cstate="print">
            <a:duotone>
              <a:prstClr val="black"/>
              <a:srgbClr val="D9C3A5">
                <a:tint val="50000"/>
                <a:satMod val="180000"/>
              </a:srgbClr>
            </a:duotone>
          </a:blip>
          <a:stretch>
            <a:fillRect/>
          </a:stretch>
        </p:blipFill>
        <p:spPr>
          <a:xfrm>
            <a:off x="304800" y="990599"/>
            <a:ext cx="8458200" cy="5470861"/>
          </a:xfrm>
          <a:prstGeom prst="rect">
            <a:avLst/>
          </a:prstGeom>
          <a:effectLst>
            <a:softEdge rad="63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Right and Wrong</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5265003"/>
            <a:ext cx="853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4163" indent="-284163">
              <a:buFont typeface="Arial" pitchFamily="34" charset="0"/>
              <a:buChar char="•"/>
            </a:pPr>
            <a:r>
              <a:rPr lang="en-US" sz="2400" dirty="0" smtClean="0">
                <a:latin typeface="Arial Narrow" pitchFamily="34" charset="0"/>
                <a:cs typeface="FreesiaUPC" pitchFamily="34" charset="-34"/>
              </a:rPr>
              <a:t>Few deny that some acts are always morally wrong.</a:t>
            </a:r>
          </a:p>
          <a:p>
            <a:pPr marL="284163" indent="-284163">
              <a:buFont typeface="Arial" pitchFamily="34" charset="0"/>
              <a:buChar char="•"/>
            </a:pPr>
            <a:r>
              <a:rPr lang="en-US" sz="2400" dirty="0" smtClean="0">
                <a:latin typeface="Arial Narrow" pitchFamily="34" charset="0"/>
                <a:cs typeface="FreesiaUPC" pitchFamily="34" charset="-34"/>
              </a:rPr>
              <a:t>This equates to there being objective moral values and duties in life.</a:t>
            </a:r>
          </a:p>
        </p:txBody>
      </p:sp>
      <p:pic>
        <p:nvPicPr>
          <p:cNvPr id="7" name="Picture 6" descr="right and wrong2.gif"/>
          <p:cNvPicPr>
            <a:picLocks noChangeAspect="1"/>
          </p:cNvPicPr>
          <p:nvPr/>
        </p:nvPicPr>
        <p:blipFill>
          <a:blip r:embed="rId3" cstate="print">
            <a:duotone>
              <a:prstClr val="black"/>
              <a:srgbClr val="D9C3A5">
                <a:tint val="50000"/>
                <a:satMod val="180000"/>
              </a:srgbClr>
            </a:duotone>
          </a:blip>
          <a:stretch>
            <a:fillRect/>
          </a:stretch>
        </p:blipFill>
        <p:spPr>
          <a:xfrm>
            <a:off x="304800" y="914400"/>
            <a:ext cx="8534400" cy="4114800"/>
          </a:xfrm>
          <a:prstGeom prst="rect">
            <a:avLst/>
          </a:prstGeom>
          <a:effectLst>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237595"/>
            <a:ext cx="4876800" cy="4401205"/>
          </a:xfrm>
          <a:prstGeom prst="rect">
            <a:avLst/>
          </a:prstGeom>
          <a:noFill/>
        </p:spPr>
        <p:txBody>
          <a:bodyPr wrap="square" rtlCol="0">
            <a:spAutoFit/>
          </a:bodyPr>
          <a:lstStyle/>
          <a:p>
            <a:pPr marL="457200" indent="-457200" algn="r"/>
            <a:r>
              <a:rPr lang="en-US" sz="3200" dirty="0" smtClean="0">
                <a:latin typeface="Arial Narrow" pitchFamily="34" charset="0"/>
              </a:rPr>
              <a:t>“Any argument against the objective reality of moral values will be based on premises that are less obvious than the existence of objective moral values themselves.”</a:t>
            </a:r>
          </a:p>
          <a:p>
            <a:pPr marL="457200" indent="-457200" algn="r"/>
            <a:r>
              <a:rPr lang="en-US" sz="3200" dirty="0" smtClean="0">
                <a:solidFill>
                  <a:srgbClr val="FF0000"/>
                </a:solidFill>
                <a:latin typeface="Arial Narrow" pitchFamily="34" charset="0"/>
              </a:rPr>
              <a:t>– Louise Antony</a:t>
            </a:r>
          </a:p>
          <a:p>
            <a:pPr marL="457200" indent="-457200" algn="r"/>
            <a:r>
              <a:rPr lang="en-US" sz="2400" dirty="0" smtClean="0">
                <a:solidFill>
                  <a:srgbClr val="FF0000"/>
                </a:solidFill>
                <a:latin typeface="Arial Narrow" pitchFamily="34" charset="0"/>
              </a:rPr>
              <a:t>Atheist Philosopher</a:t>
            </a:r>
            <a:endParaRPr lang="en-US" sz="2400" dirty="0" smtClean="0">
              <a:solidFill>
                <a:srgbClr val="FF0000"/>
              </a:solidFill>
              <a:latin typeface="Arial Narrow" pitchFamily="34" charset="0"/>
            </a:endParaRPr>
          </a:p>
        </p:txBody>
      </p:sp>
      <p:pic>
        <p:nvPicPr>
          <p:cNvPr id="4" name="Picture 3" descr="louise antony2.jpg"/>
          <p:cNvPicPr>
            <a:picLocks noChangeAspect="1"/>
          </p:cNvPicPr>
          <p:nvPr/>
        </p:nvPicPr>
        <p:blipFill>
          <a:blip r:embed="rId3" cstate="print">
            <a:duotone>
              <a:prstClr val="black"/>
              <a:srgbClr val="D9C3A5">
                <a:tint val="50000"/>
                <a:satMod val="180000"/>
              </a:srgbClr>
            </a:duotone>
          </a:blip>
          <a:stretch>
            <a:fillRect/>
          </a:stretch>
        </p:blipFill>
        <p:spPr>
          <a:xfrm>
            <a:off x="5181600" y="762000"/>
            <a:ext cx="3689022" cy="54864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646331"/>
          </a:xfrm>
          <a:prstGeom prst="rect">
            <a:avLst/>
          </a:prstGeom>
          <a:noFill/>
        </p:spPr>
        <p:txBody>
          <a:bodyPr wrap="square" rtlCol="0">
            <a:spAutoFit/>
          </a:bodyPr>
          <a:lstStyle/>
          <a:p>
            <a:r>
              <a:rPr lang="en-US" sz="3600" dirty="0" smtClean="0">
                <a:latin typeface="Arial Narrow" pitchFamily="34" charset="0"/>
              </a:rPr>
              <a:t>Defining Terms</a:t>
            </a:r>
            <a:endParaRPr lang="en-US" sz="36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04800" y="1982212"/>
            <a:ext cx="4648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4163" indent="-284163">
              <a:buFont typeface="Arial" pitchFamily="34" charset="0"/>
              <a:buChar char="•"/>
            </a:pPr>
            <a:r>
              <a:rPr lang="en-US" sz="2400" dirty="0" smtClean="0">
                <a:solidFill>
                  <a:srgbClr val="FF0000"/>
                </a:solidFill>
                <a:latin typeface="Arial Narrow" pitchFamily="34" charset="0"/>
                <a:cs typeface="FreesiaUPC" pitchFamily="34" charset="-34"/>
              </a:rPr>
              <a:t>Objective</a:t>
            </a:r>
            <a:r>
              <a:rPr lang="en-US" sz="2400" dirty="0" smtClean="0">
                <a:latin typeface="Arial Narrow" pitchFamily="34" charset="0"/>
                <a:cs typeface="FreesiaUPC" pitchFamily="34" charset="-34"/>
              </a:rPr>
              <a:t>: independent of </a:t>
            </a:r>
            <a:r>
              <a:rPr lang="en-US" sz="2400" dirty="0" smtClean="0">
                <a:latin typeface="Arial Narrow" pitchFamily="34" charset="0"/>
                <a:cs typeface="FreesiaUPC" pitchFamily="34" charset="-34"/>
              </a:rPr>
              <a:t>opinion (e.g. if 51% of the population said rape was right, it would still be wrong).</a:t>
            </a:r>
            <a:endParaRPr lang="en-US" sz="2400" dirty="0" smtClean="0">
              <a:latin typeface="Arial Narrow" pitchFamily="34" charset="0"/>
              <a:cs typeface="FreesiaUPC" pitchFamily="34" charset="-34"/>
            </a:endParaRPr>
          </a:p>
          <a:p>
            <a:pPr marL="284163" indent="-284163">
              <a:buFont typeface="Arial" pitchFamily="34" charset="0"/>
              <a:buChar char="•"/>
            </a:pPr>
            <a:r>
              <a:rPr lang="en-US" sz="2400" dirty="0" smtClean="0">
                <a:solidFill>
                  <a:srgbClr val="FF0000"/>
                </a:solidFill>
                <a:latin typeface="Arial Narrow" pitchFamily="34" charset="0"/>
                <a:cs typeface="FreesiaUPC" pitchFamily="34" charset="-34"/>
              </a:rPr>
              <a:t>Values</a:t>
            </a:r>
            <a:r>
              <a:rPr lang="en-US" sz="2400" dirty="0" smtClean="0">
                <a:latin typeface="Arial Narrow" pitchFamily="34" charset="0"/>
                <a:cs typeface="FreesiaUPC" pitchFamily="34" charset="-34"/>
              </a:rPr>
              <a:t>: whether something is good or bad; a description of </a:t>
            </a:r>
            <a:r>
              <a:rPr lang="en-US" sz="2400" i="1" dirty="0" smtClean="0">
                <a:latin typeface="Arial Narrow" pitchFamily="34" charset="0"/>
                <a:cs typeface="FreesiaUPC" pitchFamily="34" charset="-34"/>
              </a:rPr>
              <a:t>worth</a:t>
            </a:r>
            <a:r>
              <a:rPr lang="en-US" sz="2400" dirty="0" smtClean="0">
                <a:latin typeface="Arial Narrow" pitchFamily="34" charset="0"/>
                <a:cs typeface="FreesiaUPC" pitchFamily="34" charset="-34"/>
              </a:rPr>
              <a:t>.</a:t>
            </a:r>
          </a:p>
          <a:p>
            <a:pPr marL="284163" indent="-284163">
              <a:buFont typeface="Arial" pitchFamily="34" charset="0"/>
              <a:buChar char="•"/>
            </a:pPr>
            <a:r>
              <a:rPr lang="en-US" sz="2400" dirty="0" smtClean="0">
                <a:solidFill>
                  <a:srgbClr val="FF0000"/>
                </a:solidFill>
                <a:latin typeface="Arial Narrow" pitchFamily="34" charset="0"/>
                <a:cs typeface="FreesiaUPC" pitchFamily="34" charset="-34"/>
              </a:rPr>
              <a:t>Duties</a:t>
            </a:r>
            <a:r>
              <a:rPr lang="en-US" sz="2400" dirty="0" smtClean="0">
                <a:latin typeface="Arial Narrow" pitchFamily="34" charset="0"/>
                <a:cs typeface="FreesiaUPC" pitchFamily="34" charset="-34"/>
              </a:rPr>
              <a:t>: indicates an </a:t>
            </a:r>
            <a:r>
              <a:rPr lang="en-US" sz="2400" i="1" dirty="0" err="1" smtClean="0">
                <a:latin typeface="Arial Narrow" pitchFamily="34" charset="0"/>
                <a:cs typeface="FreesiaUPC" pitchFamily="34" charset="-34"/>
              </a:rPr>
              <a:t>oughtness</a:t>
            </a:r>
            <a:r>
              <a:rPr lang="en-US" sz="2400" dirty="0" smtClean="0">
                <a:latin typeface="Arial Narrow" pitchFamily="34" charset="0"/>
                <a:cs typeface="FreesiaUPC" pitchFamily="34" charset="-34"/>
              </a:rPr>
              <a:t> of action; whether an act is obligatory. </a:t>
            </a:r>
          </a:p>
        </p:txBody>
      </p:sp>
      <p:pic>
        <p:nvPicPr>
          <p:cNvPr id="8" name="Picture 7" descr="dictionary.gif"/>
          <p:cNvPicPr>
            <a:picLocks noChangeAspect="1"/>
          </p:cNvPicPr>
          <p:nvPr/>
        </p:nvPicPr>
        <p:blipFill>
          <a:blip r:embed="rId3" cstate="print">
            <a:duotone>
              <a:prstClr val="black"/>
              <a:srgbClr val="D9C3A5">
                <a:tint val="50000"/>
                <a:satMod val="180000"/>
              </a:srgbClr>
            </a:duotone>
          </a:blip>
          <a:stretch>
            <a:fillRect/>
          </a:stretch>
        </p:blipFill>
        <p:spPr>
          <a:xfrm>
            <a:off x="5105400" y="1066800"/>
            <a:ext cx="3718560" cy="5029200"/>
          </a:xfrm>
          <a:prstGeom prst="rect">
            <a:avLst/>
          </a:prstGeom>
          <a:effectLst>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FFFFFF"/>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d Font">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100653</TotalTime>
  <Words>1849</Words>
  <Application>Microsoft Office PowerPoint</Application>
  <PresentationFormat>On-screen Show (4:3)</PresentationFormat>
  <Paragraphs>208</Paragraphs>
  <Slides>42</Slides>
  <Notes>42</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dc:creator>
  <cp:lastModifiedBy>robin</cp:lastModifiedBy>
  <cp:revision>9765</cp:revision>
  <dcterms:created xsi:type="dcterms:W3CDTF">2013-01-30T21:45:23Z</dcterms:created>
  <dcterms:modified xsi:type="dcterms:W3CDTF">2013-06-15T13:30:06Z</dcterms:modified>
</cp:coreProperties>
</file>