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72" r:id="rId3"/>
  </p:sldMasterIdLst>
  <p:notesMasterIdLst>
    <p:notesMasterId r:id="rId45"/>
  </p:notesMasterIdLst>
  <p:sldIdLst>
    <p:sldId id="310" r:id="rId4"/>
    <p:sldId id="258" r:id="rId5"/>
    <p:sldId id="551" r:id="rId6"/>
    <p:sldId id="598" r:id="rId7"/>
    <p:sldId id="600" r:id="rId8"/>
    <p:sldId id="625" r:id="rId9"/>
    <p:sldId id="629" r:id="rId10"/>
    <p:sldId id="630" r:id="rId11"/>
    <p:sldId id="633" r:id="rId12"/>
    <p:sldId id="640" r:id="rId13"/>
    <p:sldId id="638" r:id="rId14"/>
    <p:sldId id="637" r:id="rId15"/>
    <p:sldId id="639" r:id="rId16"/>
    <p:sldId id="632" r:id="rId17"/>
    <p:sldId id="644" r:id="rId18"/>
    <p:sldId id="610" r:id="rId19"/>
    <p:sldId id="636" r:id="rId20"/>
    <p:sldId id="611" r:id="rId21"/>
    <p:sldId id="613" r:id="rId22"/>
    <p:sldId id="614" r:id="rId23"/>
    <p:sldId id="615" r:id="rId24"/>
    <p:sldId id="616" r:id="rId25"/>
    <p:sldId id="612" r:id="rId26"/>
    <p:sldId id="617" r:id="rId27"/>
    <p:sldId id="618" r:id="rId28"/>
    <p:sldId id="619" r:id="rId29"/>
    <p:sldId id="620" r:id="rId30"/>
    <p:sldId id="622" r:id="rId31"/>
    <p:sldId id="623" r:id="rId32"/>
    <p:sldId id="624" r:id="rId33"/>
    <p:sldId id="627" r:id="rId34"/>
    <p:sldId id="626" r:id="rId35"/>
    <p:sldId id="621" r:id="rId36"/>
    <p:sldId id="341" r:id="rId37"/>
    <p:sldId id="643" r:id="rId38"/>
    <p:sldId id="635" r:id="rId39"/>
    <p:sldId id="642" r:id="rId40"/>
    <p:sldId id="634" r:id="rId41"/>
    <p:sldId id="398" r:id="rId42"/>
    <p:sldId id="407" r:id="rId43"/>
    <p:sldId id="62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07" autoAdjust="0"/>
  </p:normalViewPr>
  <p:slideViewPr>
    <p:cSldViewPr>
      <p:cViewPr varScale="1">
        <p:scale>
          <a:sx n="107" d="100"/>
          <a:sy n="107" d="100"/>
        </p:scale>
        <p:origin x="-16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190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68B03A-3035-4D26-969E-5C16020E9D52}" type="datetimeFigureOut">
              <a:rPr lang="en-US" smtClean="0"/>
              <a:pPr/>
              <a:t>7/20/2013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80B95F-1776-4FC1-8AFD-DEA6451EA614}" type="slidenum">
              <a:rPr lang="en-US" smtClean="0"/>
              <a:pPr/>
              <a:t>‹#›</a:t>
            </a:fld>
            <a:endParaRPr lang="en-US" dirty="0"/>
          </a:p>
        </p:txBody>
      </p:sp>
    </p:spTree>
    <p:extLst>
      <p:ext uri="{BB962C8B-B14F-4D97-AF65-F5344CB8AC3E}">
        <p14:creationId xmlns:p14="http://schemas.microsoft.com/office/powerpoint/2010/main" xmlns="" val="3712465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Historicity_of_Jesu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goo.gl/SGBv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latin typeface="Arial Narrow" pitchFamily="34" charset="0"/>
                <a:cs typeface="FreesiaUPC" pitchFamily="34" charset="-34"/>
              </a:rPr>
              <a:t>http://www.truthbeknown.com/christ.htm</a:t>
            </a: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Papyrus" pitchFamily="66" charset="0"/>
              </a:rPr>
              <a:t>Historical &amp; Literary Studies, pg. 9</a:t>
            </a: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Papyrus" pitchFamily="66" charset="0"/>
              </a:rPr>
              <a:t>Riddle of the Resurrection, pg. 221; from Strobel Case for Real Jesus, pg. 161. </a:t>
            </a: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Forged: writing in the name of God</a:t>
            </a:r>
            <a:r>
              <a:rPr lang="en-US" dirty="0" smtClean="0"/>
              <a:t>, </a:t>
            </a:r>
            <a:r>
              <a:rPr lang="en-US" dirty="0" smtClean="0">
                <a:hlinkClick r:id="rId3" tooltip="Ehrman on the existence of Jesus"/>
              </a:rPr>
              <a:t>p. 285</a:t>
            </a:r>
            <a:endParaRPr lang="en-US" sz="1200" dirty="0" smtClean="0">
              <a:solidFill>
                <a:schemeClr val="bg1"/>
              </a:solidFill>
              <a:latin typeface="Papyrus" pitchFamily="66" charset="0"/>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On Guard, pg  186. </a:t>
            </a:r>
            <a:endParaRPr lang="en-US" sz="1200" dirty="0" smtClean="0">
              <a:solidFill>
                <a:schemeClr val="bg1"/>
              </a:solidFill>
              <a:latin typeface="Papyrus" pitchFamily="66" charset="0"/>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Papyrus" pitchFamily="66" charset="0"/>
              </a:rPr>
              <a:t>http://tinyurl.com/oyptaon </a:t>
            </a: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solidFill>
                  <a:schemeClr val="bg1"/>
                </a:solidFill>
                <a:latin typeface="Papyrus" pitchFamily="66" charset="0"/>
              </a:rPr>
              <a:t>http://tinyurl.com/oyptaon </a:t>
            </a:r>
            <a:endParaRPr lang="en-US" sz="1200" dirty="0" smtClean="0">
              <a:solidFill>
                <a:schemeClr val="bg1"/>
              </a:solidFill>
              <a:latin typeface="Papyrus" pitchFamily="66" charset="0"/>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solidFill>
                  <a:schemeClr val="bg1"/>
                </a:solidFill>
                <a:latin typeface="Papyrus" pitchFamily="66" charset="0"/>
              </a:rPr>
              <a:t>http://tinyurl.com/oyptaon </a:t>
            </a:r>
            <a:endParaRPr lang="en-US" sz="1200" dirty="0" smtClean="0">
              <a:solidFill>
                <a:schemeClr val="bg1"/>
              </a:solidFill>
              <a:latin typeface="Papyrus" pitchFamily="66" charset="0"/>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solidFill>
                  <a:schemeClr val="bg1"/>
                </a:solidFill>
                <a:latin typeface="Papyrus" pitchFamily="66" charset="0"/>
              </a:rPr>
              <a:t>http://tinyurl.com/oyptaon </a:t>
            </a:r>
            <a:endParaRPr lang="en-US" sz="1200" dirty="0" smtClean="0">
              <a:solidFill>
                <a:schemeClr val="bg1"/>
              </a:solidFill>
              <a:latin typeface="Papyrus" pitchFamily="66" charset="0"/>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Dickson,</a:t>
            </a:r>
            <a:r>
              <a:rPr lang="en-US" i="1" baseline="0" dirty="0" smtClean="0"/>
              <a:t> pg. 83</a:t>
            </a:r>
            <a:endParaRPr lang="en-US" sz="1200" dirty="0" smtClean="0">
              <a:solidFill>
                <a:schemeClr val="bg1"/>
              </a:solidFill>
              <a:latin typeface="Papyrus" pitchFamily="66" charset="0"/>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bg1"/>
                </a:solidFill>
                <a:latin typeface="Papyrus" pitchFamily="66" charset="0"/>
              </a:rPr>
              <a:t>Why I am not a Christian</a:t>
            </a:r>
            <a:r>
              <a:rPr lang="en-US" sz="1200" dirty="0" smtClean="0">
                <a:solidFill>
                  <a:schemeClr val="bg1"/>
                </a:solidFill>
                <a:latin typeface="Papyrus" pitchFamily="66" charset="0"/>
              </a:rPr>
              <a:t>, 16</a:t>
            </a: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latin typeface="Papyrus" pitchFamily="66" charset="0"/>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latin typeface="Papyrus" pitchFamily="66" charset="0"/>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Dickson, pg. 35. </a:t>
            </a:r>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Papyrus" pitchFamily="66" charset="0"/>
              </a:rPr>
              <a:t>http://books.google.com/books?id=vSehrtQpcYcC&amp;pg=PA124&amp;lpg=PA124&amp;dq=Christopher+Tuckett+oxford+Jesus+%22provide+us+with+certainty%22&amp;source=bl&amp;ots=mAW6F7NFWS&amp;sig=Jk9UySOx4rmlTLPijQYt2Js3pKk&amp;hl=en&amp;sa=X&amp;ei=HfrrUfHNB7TUyQG4koDICA&amp;ved=0CFcQ6AEwBg#v=onepage&amp;q=Christopher%20Tuckett%20oxford%20Jesus%20%22provide%20us%20with%20certainty%22&amp;f=false </a:t>
            </a: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Papyrus" pitchFamily="66" charset="0"/>
              </a:rPr>
              <a:t>The Historical Jesus, pg. 250</a:t>
            </a: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Papyrus" pitchFamily="66" charset="0"/>
              </a:rPr>
              <a:t>http://www.abc.net.au/religion/articles/2012/12/24/3660194.htm </a:t>
            </a: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37</a:t>
            </a:fld>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Papyrus" pitchFamily="66" charset="0"/>
              </a:rPr>
              <a:t>Jesus Christ: Man or Myth, 1984, pg. 11. </a:t>
            </a: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The God Delusion</a:t>
            </a:r>
            <a:r>
              <a:rPr lang="en-US" dirty="0" smtClean="0"/>
              <a:t>, pp. 122-123</a:t>
            </a:r>
            <a:endParaRPr lang="en-US" sz="1200" dirty="0" smtClean="0">
              <a:solidFill>
                <a:schemeClr val="bg1"/>
              </a:solidFill>
              <a:latin typeface="Papyrus" pitchFamily="66" charset="0"/>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hlinkClick r:id="rId3"/>
              </a:rPr>
              <a:t>http://goo.gl/SGBvg</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80B95F-1776-4FC1-8AFD-DEA6451EA61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Papyrus" pitchFamily="66" charset="0"/>
              </a:rPr>
              <a:t>Pagan</a:t>
            </a:r>
            <a:r>
              <a:rPr lang="en-US" sz="1200" baseline="0" dirty="0" smtClean="0">
                <a:solidFill>
                  <a:schemeClr val="bg1"/>
                </a:solidFill>
                <a:latin typeface="Papyrus" pitchFamily="66" charset="0"/>
              </a:rPr>
              <a:t> Christ, 2004, pg: 10. </a:t>
            </a:r>
            <a:endParaRPr lang="en-US" sz="1200" dirty="0" smtClean="0">
              <a:solidFill>
                <a:schemeClr val="bg1"/>
              </a:solidFill>
              <a:latin typeface="Papyrus" pitchFamily="66" charset="0"/>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latin typeface="Arial Narrow" pitchFamily="34" charset="0"/>
              <a:cs typeface="FreesiaUPC" pitchFamily="34" charset="-34"/>
            </a:endParaRPr>
          </a:p>
        </p:txBody>
      </p:sp>
      <p:sp>
        <p:nvSpPr>
          <p:cNvPr id="4" name="Slide Number Placeholder 3"/>
          <p:cNvSpPr>
            <a:spLocks noGrp="1"/>
          </p:cNvSpPr>
          <p:nvPr>
            <p:ph type="sldNum" sz="quarter" idx="10"/>
          </p:nvPr>
        </p:nvSpPr>
        <p:spPr/>
        <p:txBody>
          <a:bodyPr/>
          <a:lstStyle/>
          <a:p>
            <a:fld id="{BD80B95F-1776-4FC1-8AFD-DEA6451EA61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pPr/>
              <a:t>7/20/2013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A41CDE-14AA-49BF-99DE-114DF3BE697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pPr/>
              <a:t>7/20/2013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A41CDE-14AA-49BF-99DE-114DF3BE697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pPr/>
              <a:t>7/20/2013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A41CDE-14AA-49BF-99DE-114DF3BE697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Narrow"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6"/>
          <p:cNvSpPr/>
          <p:nvPr userDrawn="1"/>
        </p:nvSpPr>
        <p:spPr>
          <a:xfrm>
            <a:off x="6552457" y="6651792"/>
            <a:ext cx="2622833" cy="215444"/>
          </a:xfrm>
          <a:prstGeom prst="rect">
            <a:avLst/>
          </a:prstGeom>
        </p:spPr>
        <p:txBody>
          <a:bodyPr wrap="none">
            <a:spAutoFit/>
          </a:bodyPr>
          <a:lstStyle/>
          <a:p>
            <a:pPr algn="r"/>
            <a:r>
              <a:rPr lang="en-US" sz="800" dirty="0" smtClean="0">
                <a:solidFill>
                  <a:schemeClr val="bg1"/>
                </a:solidFill>
                <a:latin typeface="Arial Narrow" pitchFamily="34" charset="0"/>
              </a:rPr>
              <a:t>The Essentials of Apologetics</a:t>
            </a:r>
            <a:r>
              <a:rPr lang="en-US" sz="800" dirty="0" smtClean="0">
                <a:solidFill>
                  <a:srgbClr val="FF0000"/>
                </a:solidFill>
                <a:latin typeface="Arial Narrow" pitchFamily="34" charset="0"/>
              </a:rPr>
              <a:t> –  </a:t>
            </a:r>
            <a:r>
              <a:rPr lang="en-US" sz="800" dirty="0" smtClean="0">
                <a:solidFill>
                  <a:srgbClr val="FF0000"/>
                </a:solidFill>
                <a:latin typeface="Arial Narrow" pitchFamily="34" charset="0"/>
              </a:rPr>
              <a:t>Why Jesus: The Historical Jesus</a:t>
            </a:r>
            <a:endParaRPr lang="en-US" sz="800" dirty="0" smtClean="0">
              <a:solidFill>
                <a:srgbClr val="FF0000"/>
              </a:solidFill>
              <a:latin typeface="Arial Narrow"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7/20/2013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7/20/2013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47B303-5987-48F2-A2FF-9AFD4A6A462F}" type="datetimeFigureOut">
              <a:rPr lang="en-US" smtClean="0">
                <a:solidFill>
                  <a:prstClr val="black">
                    <a:tint val="75000"/>
                  </a:prstClr>
                </a:solidFill>
              </a:rPr>
              <a:pPr/>
              <a:t>7/20/2013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47B303-5987-48F2-A2FF-9AFD4A6A462F}" type="datetimeFigureOut">
              <a:rPr lang="en-US" smtClean="0">
                <a:solidFill>
                  <a:prstClr val="black">
                    <a:tint val="75000"/>
                  </a:prstClr>
                </a:solidFill>
              </a:rPr>
              <a:pPr/>
              <a:t>7/20/2013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47B303-5987-48F2-A2FF-9AFD4A6A462F}" type="datetimeFigureOut">
              <a:rPr lang="en-US" smtClean="0">
                <a:solidFill>
                  <a:prstClr val="black">
                    <a:tint val="75000"/>
                  </a:prstClr>
                </a:solidFill>
              </a:rPr>
              <a:pPr/>
              <a:t>7/20/2013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7B303-5987-48F2-A2FF-9AFD4A6A462F}" type="datetimeFigureOut">
              <a:rPr lang="en-US" smtClean="0">
                <a:solidFill>
                  <a:prstClr val="black">
                    <a:tint val="75000"/>
                  </a:prstClr>
                </a:solidFill>
              </a:rPr>
              <a:pPr/>
              <a:t>7/20/2013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7B303-5987-48F2-A2FF-9AFD4A6A462F}" type="datetimeFigureOut">
              <a:rPr lang="en-US" smtClean="0">
                <a:solidFill>
                  <a:prstClr val="black">
                    <a:tint val="75000"/>
                  </a:prstClr>
                </a:solidFill>
              </a:rPr>
              <a:pPr/>
              <a:t>7/20/2013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pPr/>
              <a:t>7/20/2013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A41CDE-14AA-49BF-99DE-114DF3BE697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7B303-5987-48F2-A2FF-9AFD4A6A462F}" type="datetimeFigureOut">
              <a:rPr lang="en-US" smtClean="0">
                <a:solidFill>
                  <a:prstClr val="black">
                    <a:tint val="75000"/>
                  </a:prstClr>
                </a:solidFill>
              </a:rPr>
              <a:pPr/>
              <a:t>7/20/2013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7/20/2013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7/20/2013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7/20/2013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7/20/2013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7/20/2013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47B303-5987-48F2-A2FF-9AFD4A6A462F}" type="datetimeFigureOut">
              <a:rPr lang="en-US" smtClean="0">
                <a:solidFill>
                  <a:prstClr val="black">
                    <a:tint val="75000"/>
                  </a:prstClr>
                </a:solidFill>
              </a:rPr>
              <a:pPr/>
              <a:t>7/20/2013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47B303-5987-48F2-A2FF-9AFD4A6A462F}" type="datetimeFigureOut">
              <a:rPr lang="en-US" smtClean="0">
                <a:solidFill>
                  <a:prstClr val="black">
                    <a:tint val="75000"/>
                  </a:prstClr>
                </a:solidFill>
              </a:rPr>
              <a:pPr/>
              <a:t>7/20/2013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47B303-5987-48F2-A2FF-9AFD4A6A462F}" type="datetimeFigureOut">
              <a:rPr lang="en-US" smtClean="0">
                <a:solidFill>
                  <a:prstClr val="black">
                    <a:tint val="75000"/>
                  </a:prstClr>
                </a:solidFill>
              </a:rPr>
              <a:pPr/>
              <a:t>7/20/2013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7B303-5987-48F2-A2FF-9AFD4A6A462F}" type="datetimeFigureOut">
              <a:rPr lang="en-US" smtClean="0">
                <a:solidFill>
                  <a:prstClr val="black">
                    <a:tint val="75000"/>
                  </a:prstClr>
                </a:solidFill>
              </a:rPr>
              <a:pPr/>
              <a:t>7/20/2013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47B303-5987-48F2-A2FF-9AFD4A6A462F}" type="datetimeFigureOut">
              <a:rPr lang="en-US" smtClean="0"/>
              <a:pPr/>
              <a:t>7/20/2013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A41CDE-14AA-49BF-99DE-114DF3BE697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7B303-5987-48F2-A2FF-9AFD4A6A462F}" type="datetimeFigureOut">
              <a:rPr lang="en-US" smtClean="0">
                <a:solidFill>
                  <a:prstClr val="black">
                    <a:tint val="75000"/>
                  </a:prstClr>
                </a:solidFill>
              </a:rPr>
              <a:pPr/>
              <a:t>7/20/2013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7B303-5987-48F2-A2FF-9AFD4A6A462F}" type="datetimeFigureOut">
              <a:rPr lang="en-US" smtClean="0">
                <a:solidFill>
                  <a:prstClr val="black">
                    <a:tint val="75000"/>
                  </a:prstClr>
                </a:solidFill>
              </a:rPr>
              <a:pPr/>
              <a:t>7/20/2013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7/20/2013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47B303-5987-48F2-A2FF-9AFD4A6A462F}" type="datetimeFigureOut">
              <a:rPr lang="en-US" smtClean="0">
                <a:solidFill>
                  <a:prstClr val="black">
                    <a:tint val="75000"/>
                  </a:prstClr>
                </a:solidFill>
              </a:rPr>
              <a:pPr/>
              <a:t>7/20/2013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47B303-5987-48F2-A2FF-9AFD4A6A462F}" type="datetimeFigureOut">
              <a:rPr lang="en-US" smtClean="0"/>
              <a:pPr/>
              <a:t>7/20/2013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A41CDE-14AA-49BF-99DE-114DF3BE697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47B303-5987-48F2-A2FF-9AFD4A6A462F}" type="datetimeFigureOut">
              <a:rPr lang="en-US" smtClean="0"/>
              <a:pPr/>
              <a:t>7/20/2013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A41CDE-14AA-49BF-99DE-114DF3BE697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47B303-5987-48F2-A2FF-9AFD4A6A462F}" type="datetimeFigureOut">
              <a:rPr lang="en-US" smtClean="0"/>
              <a:pPr/>
              <a:t>7/20/2013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A41CDE-14AA-49BF-99DE-114DF3BE697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7B303-5987-48F2-A2FF-9AFD4A6A462F}" type="datetimeFigureOut">
              <a:rPr lang="en-US" smtClean="0"/>
              <a:pPr/>
              <a:t>7/20/2013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A41CDE-14AA-49BF-99DE-114DF3BE697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7B303-5987-48F2-A2FF-9AFD4A6A462F}" type="datetimeFigureOut">
              <a:rPr lang="en-US" smtClean="0"/>
              <a:pPr/>
              <a:t>7/20/2013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A41CDE-14AA-49BF-99DE-114DF3BE697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7B303-5987-48F2-A2FF-9AFD4A6A462F}" type="datetimeFigureOut">
              <a:rPr lang="en-US" smtClean="0"/>
              <a:pPr/>
              <a:t>7/20/2013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A41CDE-14AA-49BF-99DE-114DF3BE697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7B303-5987-48F2-A2FF-9AFD4A6A462F}" type="datetimeFigureOut">
              <a:rPr lang="en-US" smtClean="0"/>
              <a:pPr/>
              <a:t>7/20/2013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41CDE-14AA-49BF-99DE-114DF3BE697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7B303-5987-48F2-A2FF-9AFD4A6A462F}" type="datetimeFigureOut">
              <a:rPr lang="en-US" smtClean="0">
                <a:solidFill>
                  <a:prstClr val="black">
                    <a:tint val="75000"/>
                  </a:prstClr>
                </a:solidFill>
              </a:rPr>
              <a:pPr/>
              <a:t>7/20/2013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7B303-5987-48F2-A2FF-9AFD4A6A462F}" type="datetimeFigureOut">
              <a:rPr lang="en-US" smtClean="0">
                <a:solidFill>
                  <a:prstClr val="black">
                    <a:tint val="75000"/>
                  </a:prstClr>
                </a:solidFill>
              </a:rPr>
              <a:pPr/>
              <a:t>7/20/2013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41CDE-14AA-49BF-99DE-114DF3BE697B}"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3.gif"/><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1.xml"/><Relationship Id="rId1" Type="http://schemas.openxmlformats.org/officeDocument/2006/relationships/slideLayout" Target="../slideLayouts/slideLayout23.xml"/><Relationship Id="rId5" Type="http://schemas.openxmlformats.org/officeDocument/2006/relationships/image" Target="../media/image3.gif"/><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 name="Picture 2" descr="red-background.gif"/>
          <p:cNvPicPr>
            <a:picLocks noChangeAspect="1"/>
          </p:cNvPicPr>
          <p:nvPr/>
        </p:nvPicPr>
        <p:blipFill>
          <a:blip r:embed="rId4" cstate="print"/>
          <a:stretch>
            <a:fillRect/>
          </a:stretch>
        </p:blipFill>
        <p:spPr>
          <a:xfrm>
            <a:off x="0" y="0"/>
            <a:ext cx="9144000" cy="6858000"/>
          </a:xfrm>
          <a:prstGeom prst="rect">
            <a:avLst/>
          </a:prstGeom>
        </p:spPr>
      </p:pic>
      <p:sp>
        <p:nvSpPr>
          <p:cNvPr id="4" name="TextBox 3"/>
          <p:cNvSpPr txBox="1"/>
          <p:nvPr/>
        </p:nvSpPr>
        <p:spPr>
          <a:xfrm>
            <a:off x="1386764" y="1365409"/>
            <a:ext cx="4862228" cy="2215991"/>
          </a:xfrm>
          <a:prstGeom prst="rect">
            <a:avLst/>
          </a:prstGeom>
          <a:noFill/>
        </p:spPr>
        <p:txBody>
          <a:bodyPr wrap="none" rtlCol="0">
            <a:spAutoFit/>
          </a:bodyPr>
          <a:lstStyle/>
          <a:p>
            <a:r>
              <a:rPr lang="en-US" sz="13800" dirty="0" smtClean="0">
                <a:solidFill>
                  <a:schemeClr val="bg1"/>
                </a:solidFill>
                <a:effectLst>
                  <a:outerShdw blurRad="60007" dist="310007" dir="7680000" sy="30000" kx="1300200" algn="ctr" rotWithShape="0">
                    <a:prstClr val="black">
                      <a:alpha val="32000"/>
                    </a:prstClr>
                  </a:outerShdw>
                </a:effectLst>
                <a:latin typeface="Arial Narrow" pitchFamily="34" charset="0"/>
              </a:rPr>
              <a:t>H o p e</a:t>
            </a:r>
            <a:endParaRPr lang="en-US" sz="13800" dirty="0">
              <a:solidFill>
                <a:schemeClr val="bg1"/>
              </a:solidFill>
              <a:effectLst>
                <a:outerShdw blurRad="60007" dist="310007" dir="7680000" sy="30000" kx="1300200" algn="ctr" rotWithShape="0">
                  <a:prstClr val="black">
                    <a:alpha val="32000"/>
                  </a:prstClr>
                </a:outerShdw>
              </a:effectLst>
              <a:latin typeface="Arial Narrow" pitchFamily="34" charset="0"/>
            </a:endParaRPr>
          </a:p>
        </p:txBody>
      </p:sp>
      <p:sp>
        <p:nvSpPr>
          <p:cNvPr id="5" name="TextBox 4"/>
          <p:cNvSpPr txBox="1"/>
          <p:nvPr/>
        </p:nvSpPr>
        <p:spPr>
          <a:xfrm rot="16200000">
            <a:off x="1270521" y="3551198"/>
            <a:ext cx="806759" cy="353943"/>
          </a:xfrm>
          <a:prstGeom prst="rect">
            <a:avLst/>
          </a:prstGeom>
          <a:noFill/>
        </p:spPr>
        <p:txBody>
          <a:bodyPr wrap="none" rtlCol="0">
            <a:spAutoFit/>
          </a:bodyPr>
          <a:lstStyle/>
          <a:p>
            <a:r>
              <a:rPr lang="en-US" sz="1700" dirty="0" smtClean="0">
                <a:solidFill>
                  <a:schemeClr val="bg1"/>
                </a:solidFill>
                <a:latin typeface="Arial Narrow" pitchFamily="34" charset="0"/>
              </a:rPr>
              <a:t>For The</a:t>
            </a:r>
            <a:endParaRPr lang="en-US" sz="1700" dirty="0">
              <a:solidFill>
                <a:schemeClr val="bg1"/>
              </a:solidFill>
              <a:latin typeface="Arial Narrow" pitchFamily="34" charset="0"/>
            </a:endParaRPr>
          </a:p>
        </p:txBody>
      </p:sp>
      <p:sp>
        <p:nvSpPr>
          <p:cNvPr id="7" name="TextBox 6"/>
          <p:cNvSpPr txBox="1"/>
          <p:nvPr/>
        </p:nvSpPr>
        <p:spPr>
          <a:xfrm>
            <a:off x="1722661" y="2923593"/>
            <a:ext cx="3573414" cy="1631216"/>
          </a:xfrm>
          <a:prstGeom prst="rect">
            <a:avLst/>
          </a:prstGeom>
          <a:noFill/>
        </p:spPr>
        <p:txBody>
          <a:bodyPr wrap="none" rtlCol="0">
            <a:spAutoFit/>
          </a:bodyPr>
          <a:lstStyle/>
          <a:p>
            <a:r>
              <a:rPr lang="en-US" sz="10000" dirty="0" smtClean="0">
                <a:solidFill>
                  <a:schemeClr val="bg1"/>
                </a:solidFill>
                <a:effectLst>
                  <a:glow rad="228600">
                    <a:schemeClr val="accent2">
                      <a:satMod val="175000"/>
                      <a:alpha val="40000"/>
                    </a:schemeClr>
                  </a:glow>
                </a:effectLst>
                <a:latin typeface="Arial Narrow" pitchFamily="34" charset="0"/>
              </a:rPr>
              <a:t>Hurting</a:t>
            </a:r>
            <a:endParaRPr lang="en-US" sz="10000" dirty="0">
              <a:solidFill>
                <a:schemeClr val="bg1"/>
              </a:solidFill>
              <a:effectLst>
                <a:glow rad="228600">
                  <a:schemeClr val="accent2">
                    <a:satMod val="175000"/>
                    <a:alpha val="40000"/>
                  </a:schemeClr>
                </a:glow>
              </a:effectLst>
              <a:latin typeface="Arial Narrow" pitchFamily="34" charset="0"/>
            </a:endParaRPr>
          </a:p>
        </p:txBody>
      </p:sp>
      <p:sp>
        <p:nvSpPr>
          <p:cNvPr id="8" name="TextBox 7"/>
          <p:cNvSpPr txBox="1"/>
          <p:nvPr/>
        </p:nvSpPr>
        <p:spPr>
          <a:xfrm>
            <a:off x="1559379" y="4350178"/>
            <a:ext cx="6095999" cy="830997"/>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4800" dirty="0" smtClean="0">
                <a:solidFill>
                  <a:schemeClr val="bg1"/>
                </a:solidFill>
                <a:latin typeface="Arial Narrow" pitchFamily="34" charset="0"/>
              </a:rPr>
              <a:t> A Study in 1 Peter</a:t>
            </a:r>
            <a:endParaRPr lang="en-US" sz="4800" dirty="0">
              <a:solidFill>
                <a:schemeClr val="bg1"/>
              </a:solidFill>
              <a:latin typeface="Arial Narrow" pitchFamily="34" charset="0"/>
            </a:endParaRPr>
          </a:p>
        </p:txBody>
      </p:sp>
      <p:sp>
        <p:nvSpPr>
          <p:cNvPr id="9" name="TextBox 8"/>
          <p:cNvSpPr txBox="1"/>
          <p:nvPr/>
        </p:nvSpPr>
        <p:spPr>
          <a:xfrm>
            <a:off x="0" y="6488668"/>
            <a:ext cx="9144000" cy="307777"/>
          </a:xfrm>
          <a:prstGeom prst="rect">
            <a:avLst/>
          </a:prstGeom>
          <a:noFill/>
        </p:spPr>
        <p:txBody>
          <a:bodyPr wrap="square" rtlCol="0">
            <a:spAutoFit/>
          </a:bodyPr>
          <a:lstStyle/>
          <a:p>
            <a:pPr algn="ctr"/>
            <a:r>
              <a:rPr lang="en-US" sz="1400" i="1" dirty="0" smtClean="0">
                <a:solidFill>
                  <a:schemeClr val="bg1"/>
                </a:solidFill>
                <a:latin typeface="Arial Narrow" pitchFamily="34" charset="0"/>
                <a:ea typeface="Aegyptus" pitchFamily="18" charset="0"/>
              </a:rPr>
              <a:t>www.confidentchristians.org</a:t>
            </a:r>
            <a:endParaRPr lang="en-US" sz="1400" i="1" dirty="0">
              <a:solidFill>
                <a:schemeClr val="bg1"/>
              </a:solidFill>
              <a:latin typeface="Arial Narrow" pitchFamily="34" charset="0"/>
              <a:ea typeface="Aegyptus" pitchFamily="18" charset="0"/>
            </a:endParaRPr>
          </a:p>
        </p:txBody>
      </p:sp>
      <p:pic>
        <p:nvPicPr>
          <p:cNvPr id="11" name="Picture 10" descr="pillar-foundation.gif"/>
          <p:cNvPicPr>
            <a:picLocks noChangeAspect="1"/>
          </p:cNvPicPr>
          <p:nvPr/>
        </p:nvPicPr>
        <p:blipFill>
          <a:blip r:embed="rId5" cstate="print"/>
          <a:stretch>
            <a:fillRect/>
          </a:stretch>
        </p:blipFill>
        <p:spPr>
          <a:xfrm>
            <a:off x="0" y="-1"/>
            <a:ext cx="9144000" cy="6858001"/>
          </a:xfrm>
          <a:prstGeom prst="rect">
            <a:avLst/>
          </a:prstGeom>
        </p:spPr>
      </p:pic>
      <p:sp>
        <p:nvSpPr>
          <p:cNvPr id="12" name="TextBox 11"/>
          <p:cNvSpPr txBox="1"/>
          <p:nvPr/>
        </p:nvSpPr>
        <p:spPr>
          <a:xfrm rot="21423515">
            <a:off x="4314219" y="5729646"/>
            <a:ext cx="4584075" cy="584775"/>
          </a:xfrm>
          <a:prstGeom prst="rect">
            <a:avLst/>
          </a:prstGeom>
          <a:noFill/>
          <a:scene3d>
            <a:camera prst="orthographicFront">
              <a:rot lat="0" lon="0" rev="0"/>
            </a:camera>
            <a:lightRig rig="threePt" dir="t"/>
          </a:scene3d>
        </p:spPr>
        <p:txBody>
          <a:bodyPr wrap="none" rtlCol="0">
            <a:spAutoFit/>
          </a:bodyPr>
          <a:lstStyle/>
          <a:p>
            <a:pPr algn="r"/>
            <a:r>
              <a:rPr lang="en-US" sz="3200" dirty="0" smtClean="0">
                <a:latin typeface="Arial Narrow" pitchFamily="34" charset="0"/>
                <a:cs typeface="Arial" pitchFamily="34" charset="0"/>
              </a:rPr>
              <a:t>The Essentials of Apologetics</a:t>
            </a:r>
            <a:endParaRPr lang="en-US" sz="3200" dirty="0">
              <a:latin typeface="Arial Narrow" pitchFamily="34" charset="0"/>
              <a:cs typeface="Arial" pitchFamily="34" charset="0"/>
            </a:endParaRPr>
          </a:p>
        </p:txBody>
      </p:sp>
      <p:sp>
        <p:nvSpPr>
          <p:cNvPr id="13" name="TextBox 12"/>
          <p:cNvSpPr txBox="1"/>
          <p:nvPr/>
        </p:nvSpPr>
        <p:spPr>
          <a:xfrm>
            <a:off x="0" y="2819400"/>
            <a:ext cx="2840842" cy="1046440"/>
          </a:xfrm>
          <a:prstGeom prst="rect">
            <a:avLst/>
          </a:prstGeom>
          <a:noFill/>
        </p:spPr>
        <p:txBody>
          <a:bodyPr wrap="none" rtlCol="0">
            <a:spAutoFit/>
          </a:bodyPr>
          <a:lstStyle/>
          <a:p>
            <a:r>
              <a:rPr lang="en-US" sz="3600" b="1" dirty="0" smtClean="0">
                <a:solidFill>
                  <a:schemeClr val="bg1"/>
                </a:solidFill>
                <a:effectLst>
                  <a:reflection blurRad="6350" stA="55000" endA="300" endPos="45500" dir="5400000" sy="-100000" algn="bl" rotWithShape="0"/>
                </a:effectLst>
                <a:latin typeface="Arial Narrow" pitchFamily="34" charset="0"/>
              </a:rPr>
              <a:t>Why </a:t>
            </a:r>
            <a:r>
              <a:rPr lang="en-US" sz="3600" b="1" dirty="0" smtClean="0">
                <a:solidFill>
                  <a:schemeClr val="bg1"/>
                </a:solidFill>
                <a:effectLst>
                  <a:reflection blurRad="6350" stA="55000" endA="300" endPos="45500" dir="5400000" sy="-100000" algn="bl" rotWithShape="0"/>
                </a:effectLst>
                <a:latin typeface="Arial Narrow" pitchFamily="34" charset="0"/>
              </a:rPr>
              <a:t>Jesus…?</a:t>
            </a:r>
            <a:endParaRPr lang="en-US" sz="100" b="1" dirty="0" smtClean="0">
              <a:latin typeface="Arial Narrow" pitchFamily="34" charset="0"/>
            </a:endParaRPr>
          </a:p>
          <a:p>
            <a:r>
              <a:rPr lang="en-US" sz="2600" b="1" dirty="0" smtClean="0">
                <a:latin typeface="Arial Narrow" pitchFamily="34" charset="0"/>
              </a:rPr>
              <a:t>The Historical Jesus</a:t>
            </a:r>
            <a:endParaRPr lang="en-US" sz="2600" b="1" dirty="0">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latin typeface="Arial Narrow" pitchFamily="34" charset="0"/>
              </a:rPr>
              <a:t>Where Did the Idea of Jesus Being a Myth Originate? </a:t>
            </a:r>
            <a:endParaRPr lang="en-US" sz="32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304800" y="1001554"/>
            <a:ext cx="48768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Arial" pitchFamily="34" charset="0"/>
              <a:buChar char="•"/>
            </a:pPr>
            <a:r>
              <a:rPr lang="en-US" sz="2200" dirty="0" smtClean="0">
                <a:latin typeface="Arial Narrow" pitchFamily="34" charset="0"/>
                <a:cs typeface="FreesiaUPC" pitchFamily="34" charset="-34"/>
              </a:rPr>
              <a:t>After Bauer and </a:t>
            </a:r>
            <a:r>
              <a:rPr lang="en-US" sz="2200" dirty="0" err="1" smtClean="0">
                <a:latin typeface="Arial Narrow" pitchFamily="34" charset="0"/>
                <a:cs typeface="FreesiaUPC" pitchFamily="34" charset="-34"/>
              </a:rPr>
              <a:t>Katlhoff</a:t>
            </a:r>
            <a:r>
              <a:rPr lang="en-US" sz="2200" dirty="0" smtClean="0">
                <a:latin typeface="Arial Narrow" pitchFamily="34" charset="0"/>
                <a:cs typeface="FreesiaUPC" pitchFamily="34" charset="-34"/>
              </a:rPr>
              <a:t> came others, with the most notable being James Frazer who wrote a work entitled </a:t>
            </a:r>
            <a:r>
              <a:rPr lang="en-US" sz="2200" i="1" dirty="0" smtClean="0">
                <a:latin typeface="Arial Narrow" pitchFamily="34" charset="0"/>
                <a:cs typeface="FreesiaUPC" pitchFamily="34" charset="-34"/>
              </a:rPr>
              <a:t>The Golden Bough </a:t>
            </a:r>
            <a:r>
              <a:rPr lang="en-US" sz="2200" dirty="0" smtClean="0">
                <a:latin typeface="Arial Narrow" pitchFamily="34" charset="0"/>
                <a:cs typeface="FreesiaUPC" pitchFamily="34" charset="-34"/>
              </a:rPr>
              <a:t>where he argued </a:t>
            </a:r>
            <a:r>
              <a:rPr lang="en-US" sz="2200" dirty="0" smtClean="0">
                <a:latin typeface="Arial Narrow" pitchFamily="34" charset="0"/>
                <a:cs typeface="FreesiaUPC" pitchFamily="34" charset="-34"/>
              </a:rPr>
              <a:t>that Jesus mimicked the supposed </a:t>
            </a:r>
            <a:r>
              <a:rPr lang="en-US" sz="2200" dirty="0" smtClean="0">
                <a:latin typeface="Arial Narrow" pitchFamily="34" charset="0"/>
                <a:cs typeface="FreesiaUPC" pitchFamily="34" charset="-34"/>
              </a:rPr>
              <a:t>widespread worship of dying and rising fertility gods in various places -Tammuz in Mesopotamia, Adonis in Syria, Attis in Asia Minor, and Osiris in Egypt</a:t>
            </a:r>
            <a:r>
              <a:rPr lang="en-US" sz="2200" dirty="0" smtClean="0">
                <a:latin typeface="Arial Narrow" pitchFamily="34" charset="0"/>
                <a:cs typeface="FreesiaUPC" pitchFamily="34" charset="-34"/>
              </a:rPr>
              <a:t>.</a:t>
            </a:r>
          </a:p>
          <a:p>
            <a:pPr marL="457200" indent="-457200">
              <a:buFont typeface="Arial" pitchFamily="34" charset="0"/>
              <a:buChar char="•"/>
            </a:pPr>
            <a:r>
              <a:rPr lang="en-US" sz="2200" dirty="0" smtClean="0">
                <a:solidFill>
                  <a:schemeClr val="bg1"/>
                </a:solidFill>
                <a:latin typeface="Arial Narrow" pitchFamily="34" charset="0"/>
                <a:cs typeface="FreesiaUPC" pitchFamily="34" charset="-34"/>
              </a:rPr>
              <a:t>Internet movies such as Zeitgeist reference people such as Gerald Massey (a poet and adherent to spiritism and theosophy) and </a:t>
            </a:r>
            <a:r>
              <a:rPr lang="en-US" sz="2200" dirty="0" err="1" smtClean="0">
                <a:solidFill>
                  <a:schemeClr val="bg1"/>
                </a:solidFill>
                <a:latin typeface="Arial Narrow" pitchFamily="34" charset="0"/>
                <a:cs typeface="FreesiaUPC" pitchFamily="34" charset="-34"/>
              </a:rPr>
              <a:t>Acharya</a:t>
            </a:r>
            <a:r>
              <a:rPr lang="en-US" sz="2200" dirty="0" smtClean="0">
                <a:solidFill>
                  <a:schemeClr val="bg1"/>
                </a:solidFill>
                <a:latin typeface="Arial Narrow" pitchFamily="34" charset="0"/>
                <a:cs typeface="FreesiaUPC" pitchFamily="34" charset="-34"/>
              </a:rPr>
              <a:t> S for their ‘expert’ claims on Jesus being mythological.</a:t>
            </a:r>
            <a:endParaRPr lang="en-US" sz="2200" dirty="0">
              <a:solidFill>
                <a:schemeClr val="bg1"/>
              </a:solidFill>
              <a:latin typeface="Arial Narrow" pitchFamily="34" charset="0"/>
              <a:cs typeface="FreesiaUPC" pitchFamily="34" charset="-34"/>
            </a:endParaRPr>
          </a:p>
        </p:txBody>
      </p:sp>
      <p:pic>
        <p:nvPicPr>
          <p:cNvPr id="7" name="Picture 6" descr="james frazer.jpg"/>
          <p:cNvPicPr>
            <a:picLocks noChangeAspect="1"/>
          </p:cNvPicPr>
          <p:nvPr/>
        </p:nvPicPr>
        <p:blipFill>
          <a:blip r:embed="rId3" cstate="print">
            <a:duotone>
              <a:prstClr val="black"/>
              <a:srgbClr val="D9C3A5">
                <a:tint val="50000"/>
                <a:satMod val="180000"/>
              </a:srgbClr>
            </a:duotone>
          </a:blip>
          <a:stretch>
            <a:fillRect/>
          </a:stretch>
        </p:blipFill>
        <p:spPr>
          <a:xfrm>
            <a:off x="6400800" y="1143001"/>
            <a:ext cx="1550670" cy="1590430"/>
          </a:xfrm>
          <a:prstGeom prst="rect">
            <a:avLst/>
          </a:prstGeom>
          <a:effectLst>
            <a:softEdge rad="63500"/>
          </a:effectLst>
        </p:spPr>
      </p:pic>
      <p:pic>
        <p:nvPicPr>
          <p:cNvPr id="11" name="Picture 10" descr="gerald-massey.gif"/>
          <p:cNvPicPr>
            <a:picLocks/>
          </p:cNvPicPr>
          <p:nvPr/>
        </p:nvPicPr>
        <p:blipFill>
          <a:blip r:embed="rId4" cstate="print">
            <a:duotone>
              <a:prstClr val="black"/>
              <a:srgbClr val="D9C3A5">
                <a:tint val="50000"/>
                <a:satMod val="180000"/>
              </a:srgbClr>
            </a:duotone>
          </a:blip>
          <a:stretch>
            <a:fillRect/>
          </a:stretch>
        </p:blipFill>
        <p:spPr>
          <a:xfrm>
            <a:off x="6400800" y="2895600"/>
            <a:ext cx="1554480" cy="1591056"/>
          </a:xfrm>
          <a:prstGeom prst="rect">
            <a:avLst/>
          </a:prstGeom>
          <a:effectLst>
            <a:softEdge rad="63500"/>
          </a:effectLst>
        </p:spPr>
      </p:pic>
      <p:pic>
        <p:nvPicPr>
          <p:cNvPr id="12" name="Picture 11" descr="acharya-pic.gif"/>
          <p:cNvPicPr>
            <a:picLocks/>
          </p:cNvPicPr>
          <p:nvPr/>
        </p:nvPicPr>
        <p:blipFill>
          <a:blip r:embed="rId5" cstate="print">
            <a:duotone>
              <a:prstClr val="black"/>
              <a:srgbClr val="D9C3A5">
                <a:tint val="50000"/>
                <a:satMod val="180000"/>
              </a:srgbClr>
            </a:duotone>
          </a:blip>
          <a:stretch>
            <a:fillRect/>
          </a:stretch>
        </p:blipFill>
        <p:spPr>
          <a:xfrm>
            <a:off x="6400800" y="4648200"/>
            <a:ext cx="1554480" cy="1591056"/>
          </a:xfrm>
          <a:prstGeom prst="rect">
            <a:avLst/>
          </a:prstGeom>
          <a:effectLst>
            <a:softEdge rad="63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latin typeface="Arial Narrow" pitchFamily="34" charset="0"/>
              </a:rPr>
              <a:t>One Example of Jesus Copycat Pagan God Claims</a:t>
            </a:r>
            <a:endParaRPr lang="en-US" sz="32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descr="acharya2.gif"/>
          <p:cNvPicPr>
            <a:picLocks noChangeAspect="1"/>
          </p:cNvPicPr>
          <p:nvPr/>
        </p:nvPicPr>
        <p:blipFill>
          <a:blip r:embed="rId3" cstate="print">
            <a:duotone>
              <a:prstClr val="black"/>
              <a:srgbClr val="D9C3A5">
                <a:tint val="50000"/>
                <a:satMod val="180000"/>
              </a:srgbClr>
            </a:duotone>
          </a:blip>
          <a:stretch>
            <a:fillRect/>
          </a:stretch>
        </p:blipFill>
        <p:spPr>
          <a:xfrm>
            <a:off x="914400" y="914400"/>
            <a:ext cx="7315200" cy="5595937"/>
          </a:xfrm>
          <a:prstGeom prst="rect">
            <a:avLst/>
          </a:prstGeom>
          <a:effectLst>
            <a:softEdge rad="63500"/>
          </a:effectLst>
        </p:spPr>
      </p:pic>
      <p:sp>
        <p:nvSpPr>
          <p:cNvPr id="7" name="Rectangle 6"/>
          <p:cNvSpPr/>
          <p:nvPr/>
        </p:nvSpPr>
        <p:spPr>
          <a:xfrm>
            <a:off x="882891" y="6477000"/>
            <a:ext cx="2420343" cy="276999"/>
          </a:xfrm>
          <a:prstGeom prst="rect">
            <a:avLst/>
          </a:prstGeom>
        </p:spPr>
        <p:txBody>
          <a:bodyPr wrap="none">
            <a:spAutoFit/>
          </a:bodyPr>
          <a:lstStyle/>
          <a:p>
            <a:pPr>
              <a:defRPr/>
            </a:pPr>
            <a:r>
              <a:rPr lang="en-US" sz="1200" dirty="0" smtClean="0">
                <a:solidFill>
                  <a:schemeClr val="bg1"/>
                </a:solidFill>
                <a:latin typeface="Arial Narrow" pitchFamily="34" charset="0"/>
                <a:cs typeface="FreesiaUPC" pitchFamily="34" charset="-34"/>
              </a:rPr>
              <a:t>http://www.truthbeknown.com/christ.htm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latin typeface="Arial Narrow" pitchFamily="34" charset="0"/>
              </a:rPr>
              <a:t>The Truth About the Horus/Jesus Connection Claim</a:t>
            </a:r>
            <a:endParaRPr lang="en-US" sz="32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 y="838200"/>
            <a:ext cx="8915400" cy="5632311"/>
          </a:xfrm>
          <a:prstGeom prst="rect">
            <a:avLst/>
          </a:prstGeom>
          <a:noFill/>
        </p:spPr>
        <p:txBody>
          <a:bodyPr>
            <a:spAutoFit/>
          </a:bodyPr>
          <a:lstStyle/>
          <a:p>
            <a:pPr fontAlgn="auto">
              <a:spcBef>
                <a:spcPts val="0"/>
              </a:spcBef>
              <a:spcAft>
                <a:spcPts val="0"/>
              </a:spcAft>
              <a:buFont typeface="Arial" pitchFamily="34" charset="0"/>
              <a:buChar char="•"/>
              <a:defRPr/>
            </a:pPr>
            <a:r>
              <a:rPr lang="en-US" sz="2000" dirty="0">
                <a:solidFill>
                  <a:schemeClr val="bg1"/>
                </a:solidFill>
                <a:latin typeface="Arial Narrow" pitchFamily="34" charset="0"/>
              </a:rPr>
              <a:t> Horus was born to Isis; no mention in history of her being called “Mary</a:t>
            </a:r>
            <a:r>
              <a:rPr lang="en-US" sz="2000" dirty="0" smtClean="0">
                <a:solidFill>
                  <a:schemeClr val="bg1"/>
                </a:solidFill>
                <a:latin typeface="Arial Narrow" pitchFamily="34" charset="0"/>
              </a:rPr>
              <a:t>”.</a:t>
            </a:r>
            <a:endParaRPr lang="en-US" sz="2000" dirty="0">
              <a:solidFill>
                <a:schemeClr val="bg1"/>
              </a:solidFill>
              <a:latin typeface="Arial Narrow" pitchFamily="34" charset="0"/>
            </a:endParaRPr>
          </a:p>
          <a:p>
            <a:pPr lvl="1" fontAlgn="auto">
              <a:spcBef>
                <a:spcPts val="0"/>
              </a:spcBef>
              <a:spcAft>
                <a:spcPts val="0"/>
              </a:spcAft>
              <a:buFont typeface="Arial" pitchFamily="34" charset="0"/>
              <a:buChar char="•"/>
              <a:defRPr/>
            </a:pPr>
            <a:r>
              <a:rPr lang="en-US" sz="2000" dirty="0">
                <a:solidFill>
                  <a:schemeClr val="bg1"/>
                </a:solidFill>
                <a:latin typeface="Arial Narrow" pitchFamily="34" charset="0"/>
              </a:rPr>
              <a:t> Mary is our anglicized form of real name ‘</a:t>
            </a:r>
            <a:r>
              <a:rPr lang="en-US" sz="2000" dirty="0" err="1">
                <a:solidFill>
                  <a:schemeClr val="bg1"/>
                </a:solidFill>
                <a:latin typeface="Arial Narrow" pitchFamily="34" charset="0"/>
              </a:rPr>
              <a:t>Miryam</a:t>
            </a:r>
            <a:r>
              <a:rPr lang="en-US" sz="2000" dirty="0">
                <a:solidFill>
                  <a:schemeClr val="bg1"/>
                </a:solidFill>
                <a:latin typeface="Arial Narrow" pitchFamily="34" charset="0"/>
              </a:rPr>
              <a:t>’ or </a:t>
            </a:r>
            <a:r>
              <a:rPr lang="en-US" sz="2000" dirty="0" smtClean="0">
                <a:solidFill>
                  <a:schemeClr val="bg1"/>
                </a:solidFill>
                <a:latin typeface="Arial Narrow" pitchFamily="34" charset="0"/>
              </a:rPr>
              <a:t>Miriam.</a:t>
            </a:r>
            <a:endParaRPr lang="en-US" sz="2000" dirty="0">
              <a:solidFill>
                <a:schemeClr val="bg1"/>
              </a:solidFill>
              <a:latin typeface="Arial Narrow" pitchFamily="34" charset="0"/>
            </a:endParaRPr>
          </a:p>
          <a:p>
            <a:pPr fontAlgn="auto">
              <a:spcBef>
                <a:spcPts val="0"/>
              </a:spcBef>
              <a:spcAft>
                <a:spcPts val="0"/>
              </a:spcAft>
              <a:buFont typeface="Arial" pitchFamily="34" charset="0"/>
              <a:buChar char="•"/>
              <a:defRPr/>
            </a:pPr>
            <a:r>
              <a:rPr lang="en-US" sz="2000" dirty="0">
                <a:solidFill>
                  <a:schemeClr val="bg1"/>
                </a:solidFill>
                <a:latin typeface="Arial Narrow" pitchFamily="34" charset="0"/>
              </a:rPr>
              <a:t> Isis </a:t>
            </a:r>
            <a:r>
              <a:rPr lang="en-US" sz="2000" dirty="0" smtClean="0">
                <a:solidFill>
                  <a:schemeClr val="bg1"/>
                </a:solidFill>
                <a:latin typeface="Arial Narrow" pitchFamily="34" charset="0"/>
              </a:rPr>
              <a:t>was not </a:t>
            </a:r>
            <a:r>
              <a:rPr lang="en-US" sz="2000" dirty="0">
                <a:solidFill>
                  <a:schemeClr val="bg1"/>
                </a:solidFill>
                <a:latin typeface="Arial Narrow" pitchFamily="34" charset="0"/>
              </a:rPr>
              <a:t>a virgin; </a:t>
            </a:r>
            <a:r>
              <a:rPr lang="en-US" sz="2000" dirty="0" smtClean="0">
                <a:solidFill>
                  <a:schemeClr val="bg1"/>
                </a:solidFill>
                <a:latin typeface="Arial Narrow" pitchFamily="34" charset="0"/>
              </a:rPr>
              <a:t>she was the widow </a:t>
            </a:r>
            <a:r>
              <a:rPr lang="en-US" sz="2000" dirty="0">
                <a:solidFill>
                  <a:schemeClr val="bg1"/>
                </a:solidFill>
                <a:latin typeface="Arial Narrow" pitchFamily="34" charset="0"/>
              </a:rPr>
              <a:t>of Osiris who conceived Horus with </a:t>
            </a:r>
            <a:r>
              <a:rPr lang="en-US" sz="2000" dirty="0" smtClean="0">
                <a:solidFill>
                  <a:schemeClr val="bg1"/>
                </a:solidFill>
                <a:latin typeface="Arial Narrow" pitchFamily="34" charset="0"/>
              </a:rPr>
              <a:t>Osiris.</a:t>
            </a:r>
            <a:endParaRPr lang="en-US" sz="2000" dirty="0">
              <a:solidFill>
                <a:schemeClr val="bg1"/>
              </a:solidFill>
              <a:latin typeface="Arial Narrow" pitchFamily="34" charset="0"/>
            </a:endParaRPr>
          </a:p>
          <a:p>
            <a:pPr fontAlgn="auto">
              <a:spcBef>
                <a:spcPts val="0"/>
              </a:spcBef>
              <a:spcAft>
                <a:spcPts val="0"/>
              </a:spcAft>
              <a:buFont typeface="Arial" pitchFamily="34" charset="0"/>
              <a:buChar char="•"/>
              <a:defRPr/>
            </a:pPr>
            <a:r>
              <a:rPr lang="en-US" sz="2000" dirty="0">
                <a:solidFill>
                  <a:schemeClr val="bg1"/>
                </a:solidFill>
                <a:latin typeface="Arial Narrow" pitchFamily="34" charset="0"/>
              </a:rPr>
              <a:t> Horus </a:t>
            </a:r>
            <a:r>
              <a:rPr lang="en-US" sz="2000" dirty="0" smtClean="0">
                <a:solidFill>
                  <a:schemeClr val="bg1"/>
                </a:solidFill>
                <a:latin typeface="Arial Narrow" pitchFamily="34" charset="0"/>
              </a:rPr>
              <a:t>was born </a:t>
            </a:r>
            <a:r>
              <a:rPr lang="en-US" sz="2000" dirty="0">
                <a:solidFill>
                  <a:schemeClr val="bg1"/>
                </a:solidFill>
                <a:latin typeface="Arial Narrow" pitchFamily="34" charset="0"/>
              </a:rPr>
              <a:t>during month of </a:t>
            </a:r>
            <a:r>
              <a:rPr lang="en-US" sz="2000" i="1" dirty="0" err="1">
                <a:solidFill>
                  <a:schemeClr val="bg1"/>
                </a:solidFill>
                <a:latin typeface="Arial Narrow" pitchFamily="34" charset="0"/>
              </a:rPr>
              <a:t>Khoiak</a:t>
            </a:r>
            <a:r>
              <a:rPr lang="en-US" sz="2000" dirty="0">
                <a:solidFill>
                  <a:schemeClr val="bg1"/>
                </a:solidFill>
                <a:latin typeface="Arial Narrow" pitchFamily="34" charset="0"/>
              </a:rPr>
              <a:t> (Oct/Nov), not Dec </a:t>
            </a:r>
            <a:r>
              <a:rPr lang="en-US" sz="2000" dirty="0" smtClean="0">
                <a:solidFill>
                  <a:schemeClr val="bg1"/>
                </a:solidFill>
                <a:latin typeface="Arial Narrow" pitchFamily="34" charset="0"/>
              </a:rPr>
              <a:t>25</a:t>
            </a:r>
            <a:r>
              <a:rPr lang="en-US" sz="2000" baseline="30000" dirty="0" smtClean="0">
                <a:solidFill>
                  <a:schemeClr val="bg1"/>
                </a:solidFill>
                <a:latin typeface="Arial Narrow" pitchFamily="34" charset="0"/>
              </a:rPr>
              <a:t>th.</a:t>
            </a:r>
            <a:endParaRPr lang="en-US" sz="2000" dirty="0">
              <a:solidFill>
                <a:schemeClr val="bg1"/>
              </a:solidFill>
              <a:latin typeface="Arial Narrow" pitchFamily="34" charset="0"/>
            </a:endParaRPr>
          </a:p>
          <a:p>
            <a:pPr marL="688975" lvl="1" indent="-231775" fontAlgn="auto">
              <a:spcBef>
                <a:spcPts val="0"/>
              </a:spcBef>
              <a:spcAft>
                <a:spcPts val="0"/>
              </a:spcAft>
              <a:buFont typeface="Arial" pitchFamily="34" charset="0"/>
              <a:buChar char="•"/>
              <a:defRPr/>
            </a:pPr>
            <a:r>
              <a:rPr lang="en-US" sz="2000" dirty="0" smtClean="0">
                <a:solidFill>
                  <a:schemeClr val="bg1"/>
                </a:solidFill>
                <a:latin typeface="Arial Narrow" pitchFamily="34" charset="0"/>
              </a:rPr>
              <a:t>The Dec </a:t>
            </a:r>
            <a:r>
              <a:rPr lang="en-US" sz="2000" dirty="0">
                <a:solidFill>
                  <a:schemeClr val="bg1"/>
                </a:solidFill>
                <a:latin typeface="Arial Narrow" pitchFamily="34" charset="0"/>
              </a:rPr>
              <a:t>25</a:t>
            </a:r>
            <a:r>
              <a:rPr lang="en-US" sz="2000" baseline="30000" dirty="0">
                <a:solidFill>
                  <a:schemeClr val="bg1"/>
                </a:solidFill>
                <a:latin typeface="Arial Narrow" pitchFamily="34" charset="0"/>
              </a:rPr>
              <a:t>th</a:t>
            </a:r>
            <a:r>
              <a:rPr lang="en-US" sz="2000" dirty="0">
                <a:solidFill>
                  <a:schemeClr val="bg1"/>
                </a:solidFill>
                <a:latin typeface="Arial Narrow" pitchFamily="34" charset="0"/>
              </a:rPr>
              <a:t> celebration of Christ’s birth did not occur until 4</a:t>
            </a:r>
            <a:r>
              <a:rPr lang="en-US" sz="2000" baseline="30000" dirty="0">
                <a:solidFill>
                  <a:schemeClr val="bg1"/>
                </a:solidFill>
                <a:latin typeface="Arial Narrow" pitchFamily="34" charset="0"/>
              </a:rPr>
              <a:t>th</a:t>
            </a:r>
            <a:r>
              <a:rPr lang="en-US" sz="2000" dirty="0">
                <a:solidFill>
                  <a:schemeClr val="bg1"/>
                </a:solidFill>
                <a:latin typeface="Arial Narrow" pitchFamily="34" charset="0"/>
              </a:rPr>
              <a:t> century and </a:t>
            </a:r>
            <a:r>
              <a:rPr lang="en-US" sz="2000" dirty="0" smtClean="0">
                <a:solidFill>
                  <a:schemeClr val="bg1"/>
                </a:solidFill>
                <a:latin typeface="Arial Narrow" pitchFamily="34" charset="0"/>
              </a:rPr>
              <a:t>is linked to the </a:t>
            </a:r>
            <a:r>
              <a:rPr lang="en-US" sz="2000" dirty="0">
                <a:solidFill>
                  <a:schemeClr val="bg1"/>
                </a:solidFill>
                <a:latin typeface="Arial Narrow" pitchFamily="34" charset="0"/>
              </a:rPr>
              <a:t>Winter solstice celebration.  </a:t>
            </a:r>
            <a:r>
              <a:rPr lang="en-US" sz="2000" dirty="0" smtClean="0">
                <a:solidFill>
                  <a:schemeClr val="bg1"/>
                </a:solidFill>
                <a:latin typeface="Arial Narrow" pitchFamily="34" charset="0"/>
              </a:rPr>
              <a:t>The Bible </a:t>
            </a:r>
            <a:r>
              <a:rPr lang="en-US" sz="2000" dirty="0">
                <a:solidFill>
                  <a:schemeClr val="bg1"/>
                </a:solidFill>
                <a:latin typeface="Arial Narrow" pitchFamily="34" charset="0"/>
              </a:rPr>
              <a:t>never assigns birth date to </a:t>
            </a:r>
            <a:r>
              <a:rPr lang="en-US" sz="2000" dirty="0" smtClean="0">
                <a:solidFill>
                  <a:schemeClr val="bg1"/>
                </a:solidFill>
                <a:latin typeface="Arial Narrow" pitchFamily="34" charset="0"/>
              </a:rPr>
              <a:t>Christ.</a:t>
            </a:r>
            <a:endParaRPr lang="en-US" sz="2000" dirty="0">
              <a:solidFill>
                <a:schemeClr val="bg1"/>
              </a:solidFill>
              <a:latin typeface="Arial Narrow" pitchFamily="34" charset="0"/>
            </a:endParaRPr>
          </a:p>
          <a:p>
            <a:pPr fontAlgn="auto">
              <a:spcBef>
                <a:spcPts val="0"/>
              </a:spcBef>
              <a:spcAft>
                <a:spcPts val="0"/>
              </a:spcAft>
              <a:buFont typeface="Arial" pitchFamily="34" charset="0"/>
              <a:buChar char="•"/>
              <a:defRPr/>
            </a:pPr>
            <a:r>
              <a:rPr lang="en-US" sz="2000" dirty="0">
                <a:solidFill>
                  <a:schemeClr val="bg1"/>
                </a:solidFill>
                <a:latin typeface="Arial Narrow" pitchFamily="34" charset="0"/>
              </a:rPr>
              <a:t> No record of three kings visiting Horus at </a:t>
            </a:r>
            <a:r>
              <a:rPr lang="en-US" sz="2000" dirty="0" smtClean="0">
                <a:solidFill>
                  <a:schemeClr val="bg1"/>
                </a:solidFill>
                <a:latin typeface="Arial Narrow" pitchFamily="34" charset="0"/>
              </a:rPr>
              <a:t>birth.</a:t>
            </a:r>
            <a:endParaRPr lang="en-US" sz="2000" dirty="0">
              <a:solidFill>
                <a:schemeClr val="bg1"/>
              </a:solidFill>
              <a:latin typeface="Arial Narrow" pitchFamily="34" charset="0"/>
            </a:endParaRPr>
          </a:p>
          <a:p>
            <a:pPr marL="688975" lvl="1" indent="-231775" fontAlgn="auto">
              <a:spcBef>
                <a:spcPts val="0"/>
              </a:spcBef>
              <a:spcAft>
                <a:spcPts val="0"/>
              </a:spcAft>
              <a:buFont typeface="Arial" pitchFamily="34" charset="0"/>
              <a:buChar char="•"/>
              <a:defRPr/>
            </a:pPr>
            <a:r>
              <a:rPr lang="en-US" sz="2000" dirty="0">
                <a:solidFill>
                  <a:schemeClr val="bg1"/>
                </a:solidFill>
                <a:latin typeface="Arial Narrow" pitchFamily="34" charset="0"/>
              </a:rPr>
              <a:t>“Kings” didn’t visit Christ at His birth – magi (king makers) did. </a:t>
            </a:r>
            <a:r>
              <a:rPr lang="en-US" sz="2000" dirty="0" smtClean="0">
                <a:solidFill>
                  <a:schemeClr val="bg1"/>
                </a:solidFill>
                <a:latin typeface="Arial Narrow" pitchFamily="34" charset="0"/>
              </a:rPr>
              <a:t>The Bible </a:t>
            </a:r>
            <a:r>
              <a:rPr lang="en-US" sz="2000" dirty="0">
                <a:solidFill>
                  <a:schemeClr val="bg1"/>
                </a:solidFill>
                <a:latin typeface="Arial Narrow" pitchFamily="34" charset="0"/>
              </a:rPr>
              <a:t>never states the number of magi that </a:t>
            </a:r>
            <a:r>
              <a:rPr lang="en-US" sz="2000" dirty="0" smtClean="0">
                <a:solidFill>
                  <a:schemeClr val="bg1"/>
                </a:solidFill>
                <a:latin typeface="Arial Narrow" pitchFamily="34" charset="0"/>
              </a:rPr>
              <a:t>came.</a:t>
            </a:r>
            <a:endParaRPr lang="en-US" sz="2000" dirty="0">
              <a:solidFill>
                <a:schemeClr val="bg1"/>
              </a:solidFill>
              <a:latin typeface="Arial Narrow" pitchFamily="34" charset="0"/>
            </a:endParaRPr>
          </a:p>
          <a:p>
            <a:pPr marL="231775" indent="-231775" fontAlgn="auto">
              <a:spcBef>
                <a:spcPts val="0"/>
              </a:spcBef>
              <a:spcAft>
                <a:spcPts val="0"/>
              </a:spcAft>
              <a:buFont typeface="Arial" pitchFamily="34" charset="0"/>
              <a:buChar char="•"/>
              <a:defRPr/>
            </a:pPr>
            <a:r>
              <a:rPr lang="en-US" sz="2000" dirty="0">
                <a:solidFill>
                  <a:schemeClr val="bg1"/>
                </a:solidFill>
                <a:latin typeface="Arial Narrow" pitchFamily="34" charset="0"/>
              </a:rPr>
              <a:t>Horus </a:t>
            </a:r>
            <a:r>
              <a:rPr lang="en-US" sz="2000" dirty="0" smtClean="0">
                <a:solidFill>
                  <a:schemeClr val="bg1"/>
                </a:solidFill>
                <a:latin typeface="Arial Narrow" pitchFamily="34" charset="0"/>
              </a:rPr>
              <a:t>was not </a:t>
            </a:r>
            <a:r>
              <a:rPr lang="en-US" sz="2000" dirty="0">
                <a:solidFill>
                  <a:schemeClr val="bg1"/>
                </a:solidFill>
                <a:latin typeface="Arial Narrow" pitchFamily="34" charset="0"/>
              </a:rPr>
              <a:t>a “savior” in any shape or </a:t>
            </a:r>
            <a:r>
              <a:rPr lang="en-US" sz="2000" dirty="0" smtClean="0">
                <a:solidFill>
                  <a:schemeClr val="bg1"/>
                </a:solidFill>
                <a:latin typeface="Arial Narrow" pitchFamily="34" charset="0"/>
              </a:rPr>
              <a:t>form.</a:t>
            </a:r>
            <a:endParaRPr lang="en-US" sz="2000" dirty="0">
              <a:solidFill>
                <a:schemeClr val="bg1"/>
              </a:solidFill>
              <a:latin typeface="Arial Narrow" pitchFamily="34" charset="0"/>
            </a:endParaRPr>
          </a:p>
          <a:p>
            <a:pPr marL="231775" indent="-231775" fontAlgn="auto">
              <a:spcBef>
                <a:spcPts val="0"/>
              </a:spcBef>
              <a:spcAft>
                <a:spcPts val="0"/>
              </a:spcAft>
              <a:buFont typeface="Arial" pitchFamily="34" charset="0"/>
              <a:buChar char="•"/>
              <a:defRPr/>
            </a:pPr>
            <a:r>
              <a:rPr lang="en-US" sz="2000" dirty="0">
                <a:solidFill>
                  <a:schemeClr val="bg1"/>
                </a:solidFill>
                <a:latin typeface="Arial Narrow" pitchFamily="34" charset="0"/>
              </a:rPr>
              <a:t>No account records Horus being a child teacher at age </a:t>
            </a:r>
            <a:r>
              <a:rPr lang="en-US" sz="2000" dirty="0" smtClean="0">
                <a:solidFill>
                  <a:schemeClr val="bg1"/>
                </a:solidFill>
                <a:latin typeface="Arial Narrow" pitchFamily="34" charset="0"/>
              </a:rPr>
              <a:t>12.</a:t>
            </a:r>
            <a:endParaRPr lang="en-US" sz="2000" dirty="0">
              <a:solidFill>
                <a:schemeClr val="bg1"/>
              </a:solidFill>
              <a:latin typeface="Arial Narrow" pitchFamily="34" charset="0"/>
            </a:endParaRPr>
          </a:p>
          <a:p>
            <a:pPr marL="231775" indent="-231775" fontAlgn="auto">
              <a:spcBef>
                <a:spcPts val="0"/>
              </a:spcBef>
              <a:spcAft>
                <a:spcPts val="0"/>
              </a:spcAft>
              <a:buFont typeface="Arial" pitchFamily="34" charset="0"/>
              <a:buChar char="•"/>
              <a:defRPr/>
            </a:pPr>
            <a:r>
              <a:rPr lang="en-US" sz="2000" dirty="0">
                <a:solidFill>
                  <a:schemeClr val="bg1"/>
                </a:solidFill>
                <a:latin typeface="Arial Narrow" pitchFamily="34" charset="0"/>
              </a:rPr>
              <a:t>Horus </a:t>
            </a:r>
            <a:r>
              <a:rPr lang="en-US" sz="2000" dirty="0" smtClean="0">
                <a:solidFill>
                  <a:schemeClr val="bg1"/>
                </a:solidFill>
                <a:latin typeface="Arial Narrow" pitchFamily="34" charset="0"/>
              </a:rPr>
              <a:t>was not </a:t>
            </a:r>
            <a:r>
              <a:rPr lang="en-US" sz="2000" dirty="0">
                <a:solidFill>
                  <a:schemeClr val="bg1"/>
                </a:solidFill>
                <a:latin typeface="Arial Narrow" pitchFamily="34" charset="0"/>
              </a:rPr>
              <a:t>“baptized”.  </a:t>
            </a:r>
            <a:r>
              <a:rPr lang="en-US" sz="2000" dirty="0" smtClean="0">
                <a:solidFill>
                  <a:schemeClr val="bg1"/>
                </a:solidFill>
                <a:latin typeface="Arial Narrow" pitchFamily="34" charset="0"/>
              </a:rPr>
              <a:t>The only </a:t>
            </a:r>
            <a:r>
              <a:rPr lang="en-US" sz="2000" dirty="0">
                <a:solidFill>
                  <a:schemeClr val="bg1"/>
                </a:solidFill>
                <a:latin typeface="Arial Narrow" pitchFamily="34" charset="0"/>
              </a:rPr>
              <a:t>account </a:t>
            </a:r>
            <a:r>
              <a:rPr lang="en-US" sz="2000" dirty="0" smtClean="0">
                <a:solidFill>
                  <a:schemeClr val="bg1"/>
                </a:solidFill>
                <a:latin typeface="Arial Narrow" pitchFamily="34" charset="0"/>
              </a:rPr>
              <a:t>involving Horus </a:t>
            </a:r>
            <a:r>
              <a:rPr lang="en-US" sz="2000" dirty="0">
                <a:solidFill>
                  <a:schemeClr val="bg1"/>
                </a:solidFill>
                <a:latin typeface="Arial Narrow" pitchFamily="34" charset="0"/>
              </a:rPr>
              <a:t>and water </a:t>
            </a:r>
            <a:r>
              <a:rPr lang="en-US" sz="2000" dirty="0" smtClean="0">
                <a:solidFill>
                  <a:schemeClr val="bg1"/>
                </a:solidFill>
                <a:latin typeface="Arial Narrow" pitchFamily="34" charset="0"/>
              </a:rPr>
              <a:t>is described </a:t>
            </a:r>
            <a:r>
              <a:rPr lang="en-US" sz="2000" dirty="0">
                <a:solidFill>
                  <a:schemeClr val="bg1"/>
                </a:solidFill>
                <a:latin typeface="Arial Narrow" pitchFamily="34" charset="0"/>
              </a:rPr>
              <a:t>in one story of Horus being torn to pieces, with Iris requesting the crocodile god to fish him out of the water he was placed </a:t>
            </a:r>
            <a:r>
              <a:rPr lang="en-US" sz="2000" dirty="0" smtClean="0">
                <a:solidFill>
                  <a:schemeClr val="bg1"/>
                </a:solidFill>
                <a:latin typeface="Arial Narrow" pitchFamily="34" charset="0"/>
              </a:rPr>
              <a:t>into.</a:t>
            </a:r>
            <a:endParaRPr lang="en-US" sz="2000" dirty="0">
              <a:solidFill>
                <a:schemeClr val="bg1"/>
              </a:solidFill>
              <a:latin typeface="Arial Narrow" pitchFamily="34" charset="0"/>
            </a:endParaRPr>
          </a:p>
          <a:p>
            <a:pPr marL="231775" indent="-231775" fontAlgn="auto">
              <a:spcBef>
                <a:spcPts val="0"/>
              </a:spcBef>
              <a:spcAft>
                <a:spcPts val="0"/>
              </a:spcAft>
              <a:buFont typeface="Arial" pitchFamily="34" charset="0"/>
              <a:buChar char="•"/>
              <a:defRPr/>
            </a:pPr>
            <a:r>
              <a:rPr lang="en-US" sz="2000" dirty="0">
                <a:solidFill>
                  <a:schemeClr val="bg1"/>
                </a:solidFill>
                <a:latin typeface="Arial Narrow" pitchFamily="34" charset="0"/>
              </a:rPr>
              <a:t>Horus did not have a “ministry</a:t>
            </a:r>
            <a:r>
              <a:rPr lang="en-US" sz="2000" dirty="0" smtClean="0">
                <a:solidFill>
                  <a:schemeClr val="bg1"/>
                </a:solidFill>
                <a:latin typeface="Arial Narrow" pitchFamily="34" charset="0"/>
              </a:rPr>
              <a:t>”.</a:t>
            </a:r>
            <a:endParaRPr lang="en-US" sz="2000" dirty="0">
              <a:solidFill>
                <a:schemeClr val="bg1"/>
              </a:solidFill>
              <a:latin typeface="Arial Narrow" pitchFamily="34" charset="0"/>
            </a:endParaRPr>
          </a:p>
          <a:p>
            <a:pPr marL="231775" indent="-231775" fontAlgn="auto">
              <a:spcBef>
                <a:spcPts val="0"/>
              </a:spcBef>
              <a:spcAft>
                <a:spcPts val="0"/>
              </a:spcAft>
              <a:buFont typeface="Arial" pitchFamily="34" charset="0"/>
              <a:buChar char="•"/>
              <a:defRPr/>
            </a:pPr>
            <a:r>
              <a:rPr lang="en-US" sz="2000" dirty="0">
                <a:solidFill>
                  <a:schemeClr val="bg1"/>
                </a:solidFill>
                <a:latin typeface="Arial Narrow" pitchFamily="34" charset="0"/>
              </a:rPr>
              <a:t>Horus did not have 12 disciples. According to the Horus accounts, Horus had four semi-gods that were followers and some indications of 16 human followers and an unknown number of blacksmiths that went into battle with </a:t>
            </a:r>
            <a:r>
              <a:rPr lang="en-US" sz="2000" dirty="0" smtClean="0">
                <a:solidFill>
                  <a:schemeClr val="bg1"/>
                </a:solidFill>
                <a:latin typeface="Arial Narrow" pitchFamily="34" charset="0"/>
              </a:rPr>
              <a:t>him.</a:t>
            </a:r>
            <a:endParaRPr lang="en-US" sz="2000"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latin typeface="Arial Narrow" pitchFamily="34" charset="0"/>
              </a:rPr>
              <a:t>The Truth About the Horus/Jesus Connection Claim</a:t>
            </a:r>
            <a:endParaRPr lang="en-US" sz="32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 y="1079242"/>
            <a:ext cx="8915400" cy="5324535"/>
          </a:xfrm>
          <a:prstGeom prst="rect">
            <a:avLst/>
          </a:prstGeom>
          <a:noFill/>
        </p:spPr>
        <p:txBody>
          <a:bodyPr>
            <a:spAutoFit/>
          </a:bodyPr>
          <a:lstStyle/>
          <a:p>
            <a:pPr marL="225425" lvl="0" indent="-225425" fontAlgn="base">
              <a:spcBef>
                <a:spcPct val="0"/>
              </a:spcBef>
              <a:spcAft>
                <a:spcPct val="0"/>
              </a:spcAft>
              <a:buFont typeface="Arial" charset="0"/>
              <a:buChar char="•"/>
            </a:pPr>
            <a:r>
              <a:rPr lang="en-US" sz="2000" dirty="0" smtClean="0">
                <a:solidFill>
                  <a:prstClr val="white"/>
                </a:solidFill>
                <a:latin typeface="Arial Narrow" pitchFamily="34" charset="0"/>
              </a:rPr>
              <a:t>No account of Horus being betrayed by a </a:t>
            </a:r>
            <a:r>
              <a:rPr lang="en-US" sz="2000" dirty="0" smtClean="0">
                <a:solidFill>
                  <a:prstClr val="white"/>
                </a:solidFill>
                <a:latin typeface="Arial Narrow" pitchFamily="34" charset="0"/>
              </a:rPr>
              <a:t>friend or transfigured on any mountain.</a:t>
            </a:r>
            <a:endParaRPr lang="en-US" sz="2000" dirty="0" smtClean="0">
              <a:solidFill>
                <a:prstClr val="white"/>
              </a:solidFill>
              <a:latin typeface="Arial Narrow" pitchFamily="34" charset="0"/>
            </a:endParaRPr>
          </a:p>
          <a:p>
            <a:pPr marL="225425" lvl="0" indent="-225425" fontAlgn="base">
              <a:spcBef>
                <a:spcPct val="0"/>
              </a:spcBef>
              <a:spcAft>
                <a:spcPct val="0"/>
              </a:spcAft>
              <a:buFont typeface="Arial" charset="0"/>
              <a:buChar char="•"/>
            </a:pPr>
            <a:r>
              <a:rPr lang="en-US" sz="2000" dirty="0" smtClean="0">
                <a:solidFill>
                  <a:prstClr val="white"/>
                </a:solidFill>
                <a:latin typeface="Arial Narrow" pitchFamily="34" charset="0"/>
              </a:rPr>
              <a:t>Horus did not die by crucifixion. </a:t>
            </a:r>
          </a:p>
          <a:p>
            <a:pPr marL="225425" lvl="0" indent="-225425" fontAlgn="base">
              <a:spcBef>
                <a:spcPct val="0"/>
              </a:spcBef>
              <a:spcAft>
                <a:spcPct val="0"/>
              </a:spcAft>
              <a:buFont typeface="Arial" charset="0"/>
              <a:buChar char="•"/>
            </a:pPr>
            <a:r>
              <a:rPr lang="en-US" sz="2000" dirty="0" smtClean="0">
                <a:solidFill>
                  <a:prstClr val="white"/>
                </a:solidFill>
                <a:latin typeface="Arial Narrow" pitchFamily="34" charset="0"/>
              </a:rPr>
              <a:t>The Zeitgeist movie pegs </a:t>
            </a:r>
            <a:r>
              <a:rPr lang="en-US" sz="2000" dirty="0" smtClean="0">
                <a:solidFill>
                  <a:prstClr val="white"/>
                </a:solidFill>
                <a:latin typeface="Arial Narrow" pitchFamily="34" charset="0"/>
              </a:rPr>
              <a:t>Horus account at 3,000 B.C., long before crucifixion was </a:t>
            </a:r>
            <a:r>
              <a:rPr lang="en-US" sz="2000" dirty="0" smtClean="0">
                <a:solidFill>
                  <a:prstClr val="white"/>
                </a:solidFill>
                <a:latin typeface="Arial Narrow" pitchFamily="34" charset="0"/>
              </a:rPr>
              <a:t>practiced.</a:t>
            </a:r>
            <a:endParaRPr lang="en-US" sz="2000" dirty="0" smtClean="0">
              <a:solidFill>
                <a:prstClr val="white"/>
              </a:solidFill>
              <a:latin typeface="Arial Narrow" pitchFamily="34" charset="0"/>
            </a:endParaRPr>
          </a:p>
          <a:p>
            <a:pPr marL="225425" lvl="0" indent="-225425" fontAlgn="base">
              <a:spcBef>
                <a:spcPct val="0"/>
              </a:spcBef>
              <a:spcAft>
                <a:spcPct val="0"/>
              </a:spcAft>
              <a:buFont typeface="Arial" charset="0"/>
              <a:buChar char="•"/>
            </a:pPr>
            <a:r>
              <a:rPr lang="en-US" sz="2000" dirty="0" smtClean="0">
                <a:solidFill>
                  <a:prstClr val="white"/>
                </a:solidFill>
                <a:latin typeface="Arial Narrow" pitchFamily="34" charset="0"/>
              </a:rPr>
              <a:t>Various accounts have Horus being dismembered by Set and his </a:t>
            </a:r>
            <a:r>
              <a:rPr lang="en-US" sz="2000" dirty="0" smtClean="0">
                <a:solidFill>
                  <a:prstClr val="white"/>
                </a:solidFill>
                <a:latin typeface="Arial Narrow" pitchFamily="34" charset="0"/>
              </a:rPr>
              <a:t>body parts </a:t>
            </a:r>
            <a:r>
              <a:rPr lang="en-US" sz="2000" dirty="0" smtClean="0">
                <a:solidFill>
                  <a:prstClr val="white"/>
                </a:solidFill>
                <a:latin typeface="Arial Narrow" pitchFamily="34" charset="0"/>
              </a:rPr>
              <a:t>being scattered throughout the earth. Others combine Horus and Osiris together and </a:t>
            </a:r>
            <a:r>
              <a:rPr lang="en-US" sz="2000" dirty="0" smtClean="0">
                <a:solidFill>
                  <a:prstClr val="white"/>
                </a:solidFill>
                <a:latin typeface="Arial Narrow" pitchFamily="34" charset="0"/>
              </a:rPr>
              <a:t>have him </a:t>
            </a:r>
            <a:r>
              <a:rPr lang="en-US" sz="2000" dirty="0" smtClean="0">
                <a:solidFill>
                  <a:prstClr val="white"/>
                </a:solidFill>
                <a:latin typeface="Arial Narrow" pitchFamily="34" charset="0"/>
              </a:rPr>
              <a:t>being torn apart and thrown into a </a:t>
            </a:r>
            <a:r>
              <a:rPr lang="en-US" sz="2000" dirty="0" smtClean="0">
                <a:solidFill>
                  <a:prstClr val="white"/>
                </a:solidFill>
                <a:latin typeface="Arial Narrow" pitchFamily="34" charset="0"/>
              </a:rPr>
              <a:t>river.</a:t>
            </a:r>
            <a:endParaRPr lang="en-US" sz="2000" dirty="0" smtClean="0">
              <a:solidFill>
                <a:prstClr val="white"/>
              </a:solidFill>
              <a:latin typeface="Arial Narrow" pitchFamily="34" charset="0"/>
            </a:endParaRPr>
          </a:p>
          <a:p>
            <a:pPr marL="225425" lvl="0" indent="-225425" fontAlgn="base">
              <a:spcBef>
                <a:spcPct val="0"/>
              </a:spcBef>
              <a:spcAft>
                <a:spcPct val="0"/>
              </a:spcAft>
              <a:buFont typeface="Arial" charset="0"/>
              <a:buChar char="•"/>
            </a:pPr>
            <a:r>
              <a:rPr lang="en-US" sz="2000" dirty="0" smtClean="0">
                <a:solidFill>
                  <a:prstClr val="white"/>
                </a:solidFill>
                <a:latin typeface="Arial Narrow" pitchFamily="34" charset="0"/>
              </a:rPr>
              <a:t>Horus did not die a death for others as Jesus </a:t>
            </a:r>
            <a:r>
              <a:rPr lang="en-US" sz="2000" dirty="0" smtClean="0">
                <a:solidFill>
                  <a:prstClr val="white"/>
                </a:solidFill>
                <a:latin typeface="Arial Narrow" pitchFamily="34" charset="0"/>
              </a:rPr>
              <a:t>did.</a:t>
            </a:r>
            <a:endParaRPr lang="en-US" sz="2000" dirty="0" smtClean="0">
              <a:solidFill>
                <a:prstClr val="white"/>
              </a:solidFill>
              <a:latin typeface="Arial Narrow" pitchFamily="34" charset="0"/>
            </a:endParaRPr>
          </a:p>
          <a:p>
            <a:pPr marL="225425" lvl="0" indent="-225425" fontAlgn="base">
              <a:spcBef>
                <a:spcPct val="0"/>
              </a:spcBef>
              <a:spcAft>
                <a:spcPct val="0"/>
              </a:spcAft>
              <a:buFont typeface="Arial" charset="0"/>
              <a:buChar char="•"/>
            </a:pPr>
            <a:r>
              <a:rPr lang="en-US" sz="2000" dirty="0" smtClean="0">
                <a:solidFill>
                  <a:prstClr val="white"/>
                </a:solidFill>
                <a:latin typeface="Arial Narrow" pitchFamily="34" charset="0"/>
              </a:rPr>
              <a:t>Horus </a:t>
            </a:r>
            <a:r>
              <a:rPr lang="en-US" sz="2000" dirty="0" smtClean="0">
                <a:solidFill>
                  <a:prstClr val="white"/>
                </a:solidFill>
                <a:latin typeface="Arial Narrow" pitchFamily="34" charset="0"/>
              </a:rPr>
              <a:t>was not </a:t>
            </a:r>
            <a:r>
              <a:rPr lang="en-US" sz="2000" dirty="0" smtClean="0">
                <a:solidFill>
                  <a:prstClr val="white"/>
                </a:solidFill>
                <a:latin typeface="Arial Narrow" pitchFamily="34" charset="0"/>
              </a:rPr>
              <a:t>buried for three </a:t>
            </a:r>
            <a:r>
              <a:rPr lang="en-US" sz="2000" dirty="0" smtClean="0">
                <a:solidFill>
                  <a:prstClr val="white"/>
                </a:solidFill>
                <a:latin typeface="Arial Narrow" pitchFamily="34" charset="0"/>
              </a:rPr>
              <a:t>days.</a:t>
            </a:r>
            <a:endParaRPr lang="en-US" sz="2000" dirty="0" smtClean="0">
              <a:solidFill>
                <a:prstClr val="white"/>
              </a:solidFill>
              <a:latin typeface="Arial Narrow" pitchFamily="34" charset="0"/>
            </a:endParaRPr>
          </a:p>
          <a:p>
            <a:pPr marL="225425" lvl="0" indent="-225425" fontAlgn="base">
              <a:spcBef>
                <a:spcPct val="0"/>
              </a:spcBef>
              <a:spcAft>
                <a:spcPct val="0"/>
              </a:spcAft>
              <a:buFont typeface="Arial" charset="0"/>
              <a:buChar char="•"/>
            </a:pPr>
            <a:r>
              <a:rPr lang="en-US" sz="2000" dirty="0" smtClean="0">
                <a:solidFill>
                  <a:prstClr val="white"/>
                </a:solidFill>
                <a:latin typeface="Arial Narrow" pitchFamily="34" charset="0"/>
              </a:rPr>
              <a:t>Horus </a:t>
            </a:r>
            <a:r>
              <a:rPr lang="en-US" sz="2000" dirty="0" smtClean="0">
                <a:solidFill>
                  <a:prstClr val="white"/>
                </a:solidFill>
                <a:latin typeface="Arial Narrow" pitchFamily="34" charset="0"/>
              </a:rPr>
              <a:t>was not </a:t>
            </a:r>
            <a:r>
              <a:rPr lang="en-US" sz="2000" dirty="0" smtClean="0">
                <a:solidFill>
                  <a:prstClr val="white"/>
                </a:solidFill>
                <a:latin typeface="Arial Narrow" pitchFamily="34" charset="0"/>
              </a:rPr>
              <a:t>resurrected.  </a:t>
            </a:r>
            <a:r>
              <a:rPr lang="en-US" sz="2000" dirty="0" smtClean="0">
                <a:solidFill>
                  <a:prstClr val="white"/>
                </a:solidFill>
                <a:latin typeface="Arial Narrow" pitchFamily="34" charset="0"/>
              </a:rPr>
              <a:t>The is no </a:t>
            </a:r>
            <a:r>
              <a:rPr lang="en-US" sz="2000" dirty="0" smtClean="0">
                <a:solidFill>
                  <a:prstClr val="white"/>
                </a:solidFill>
                <a:latin typeface="Arial Narrow" pitchFamily="34" charset="0"/>
              </a:rPr>
              <a:t>account of Horus coming out of the grave with the body he went in with. Some accounts have Horus/Osiris being brought back to life by Isis and going to be the lord of the underworld.</a:t>
            </a:r>
          </a:p>
          <a:p>
            <a:pPr marL="225425" lvl="0" indent="-225425" fontAlgn="base">
              <a:spcBef>
                <a:spcPct val="0"/>
              </a:spcBef>
              <a:spcAft>
                <a:spcPct val="0"/>
              </a:spcAft>
              <a:buFont typeface="Arial" charset="0"/>
              <a:buChar char="•"/>
            </a:pPr>
            <a:r>
              <a:rPr lang="en-US" sz="2000" dirty="0" smtClean="0">
                <a:solidFill>
                  <a:prstClr val="white"/>
                </a:solidFill>
                <a:latin typeface="Arial Narrow" pitchFamily="34" charset="0"/>
              </a:rPr>
              <a:t>The left </a:t>
            </a:r>
            <a:r>
              <a:rPr lang="en-US" sz="2000" dirty="0" smtClean="0">
                <a:solidFill>
                  <a:prstClr val="white"/>
                </a:solidFill>
                <a:latin typeface="Arial Narrow" pitchFamily="34" charset="0"/>
              </a:rPr>
              <a:t>eye of Horus </a:t>
            </a:r>
            <a:r>
              <a:rPr lang="en-US" sz="2000" dirty="0" smtClean="0">
                <a:solidFill>
                  <a:prstClr val="white"/>
                </a:solidFill>
                <a:latin typeface="Arial Narrow" pitchFamily="34" charset="0"/>
              </a:rPr>
              <a:t>was gouged </a:t>
            </a:r>
            <a:r>
              <a:rPr lang="en-US" sz="2000" dirty="0" smtClean="0">
                <a:solidFill>
                  <a:prstClr val="white"/>
                </a:solidFill>
                <a:latin typeface="Arial Narrow" pitchFamily="34" charset="0"/>
              </a:rPr>
              <a:t>out, which supposedly explained why the moon, which it represented, was so weak compared to the sun. It was also said that during a new-moon, Horus had become blinded and was titled </a:t>
            </a:r>
            <a:r>
              <a:rPr lang="en-US" sz="2000" dirty="0" err="1" smtClean="0">
                <a:solidFill>
                  <a:prstClr val="white"/>
                </a:solidFill>
                <a:latin typeface="Arial Narrow" pitchFamily="34" charset="0"/>
              </a:rPr>
              <a:t>Mekhenty-er-irty</a:t>
            </a:r>
            <a:r>
              <a:rPr lang="en-US" sz="2000" dirty="0" smtClean="0">
                <a:solidFill>
                  <a:prstClr val="white"/>
                </a:solidFill>
                <a:latin typeface="Arial Narrow" pitchFamily="34" charset="0"/>
              </a:rPr>
              <a:t> (</a:t>
            </a:r>
            <a:r>
              <a:rPr lang="en-US" sz="2000" dirty="0" err="1" smtClean="0">
                <a:solidFill>
                  <a:prstClr val="white"/>
                </a:solidFill>
                <a:latin typeface="Arial Narrow" pitchFamily="34" charset="0"/>
              </a:rPr>
              <a:t>mḫnty</a:t>
            </a:r>
            <a:r>
              <a:rPr lang="en-US" sz="2000" dirty="0" smtClean="0">
                <a:solidFill>
                  <a:prstClr val="white"/>
                </a:solidFill>
                <a:latin typeface="Arial Narrow" pitchFamily="34" charset="0"/>
              </a:rPr>
              <a:t> r </a:t>
            </a:r>
            <a:r>
              <a:rPr lang="en-US" sz="2000" dirty="0" err="1" smtClean="0">
                <a:solidFill>
                  <a:prstClr val="white"/>
                </a:solidFill>
                <a:latin typeface="Arial Narrow" pitchFamily="34" charset="0"/>
              </a:rPr>
              <a:t>ỉr.ty</a:t>
            </a:r>
            <a:r>
              <a:rPr lang="en-US" sz="2000" dirty="0" smtClean="0">
                <a:solidFill>
                  <a:prstClr val="white"/>
                </a:solidFill>
                <a:latin typeface="Arial Narrow" pitchFamily="34" charset="0"/>
              </a:rPr>
              <a:t> 'He who has no eyes'), while when the moon became visible again, he was re-titled </a:t>
            </a:r>
            <a:r>
              <a:rPr lang="en-US" sz="2000" dirty="0" err="1" smtClean="0">
                <a:solidFill>
                  <a:prstClr val="white"/>
                </a:solidFill>
                <a:latin typeface="Arial Narrow" pitchFamily="34" charset="0"/>
              </a:rPr>
              <a:t>Khenty-irty</a:t>
            </a:r>
            <a:r>
              <a:rPr lang="en-US" sz="2000" dirty="0" smtClean="0">
                <a:solidFill>
                  <a:prstClr val="white"/>
                </a:solidFill>
                <a:latin typeface="Arial Narrow" pitchFamily="34" charset="0"/>
              </a:rPr>
              <a:t> (</a:t>
            </a:r>
            <a:r>
              <a:rPr lang="en-US" sz="2000" dirty="0" err="1" smtClean="0">
                <a:solidFill>
                  <a:prstClr val="white"/>
                </a:solidFill>
                <a:latin typeface="Arial Narrow" pitchFamily="34" charset="0"/>
              </a:rPr>
              <a:t>ḫnty</a:t>
            </a:r>
            <a:r>
              <a:rPr lang="en-US" sz="2000" dirty="0" smtClean="0">
                <a:solidFill>
                  <a:prstClr val="white"/>
                </a:solidFill>
                <a:latin typeface="Arial Narrow" pitchFamily="34" charset="0"/>
              </a:rPr>
              <a:t> r </a:t>
            </a:r>
            <a:r>
              <a:rPr lang="en-US" sz="2000" dirty="0" err="1" smtClean="0">
                <a:solidFill>
                  <a:prstClr val="white"/>
                </a:solidFill>
                <a:latin typeface="Arial Narrow" pitchFamily="34" charset="0"/>
              </a:rPr>
              <a:t>ỉr.ty</a:t>
            </a:r>
            <a:r>
              <a:rPr lang="en-US" sz="2000" dirty="0" smtClean="0">
                <a:solidFill>
                  <a:prstClr val="white"/>
                </a:solidFill>
                <a:latin typeface="Arial Narrow" pitchFamily="34" charset="0"/>
              </a:rPr>
              <a:t> 'He who has eyes').  </a:t>
            </a:r>
            <a:endParaRPr lang="en-US" sz="2000" dirty="0">
              <a:solidFill>
                <a:prstClr val="white"/>
              </a:solidFill>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676400"/>
            <a:ext cx="5029200" cy="3416320"/>
          </a:xfrm>
          <a:prstGeom prst="rect">
            <a:avLst/>
          </a:prstGeom>
          <a:noFill/>
        </p:spPr>
        <p:txBody>
          <a:bodyPr wrap="square" rtlCol="0">
            <a:spAutoFit/>
          </a:bodyPr>
          <a:lstStyle/>
          <a:p>
            <a:pPr marL="457200" indent="-457200" algn="r"/>
            <a:r>
              <a:rPr lang="en-US" sz="2400" dirty="0" smtClean="0">
                <a:latin typeface="Arial Narrow" pitchFamily="34" charset="0"/>
              </a:rPr>
              <a:t>“</a:t>
            </a:r>
            <a:r>
              <a:rPr lang="en-US" sz="2400" dirty="0" smtClean="0">
                <a:latin typeface="Arial Narrow" pitchFamily="34" charset="0"/>
              </a:rPr>
              <a:t>It goes without saying that alleged parallels which are discovered by pursuing such methodology evaporate when they are confronted with the original texts. In a word, one must beware of what have been called, ‘parallels made plausible by selective description</a:t>
            </a:r>
            <a:r>
              <a:rPr lang="en-US" sz="2400" dirty="0" smtClean="0">
                <a:latin typeface="Arial Narrow" pitchFamily="34" charset="0"/>
              </a:rPr>
              <a:t>.’”</a:t>
            </a:r>
            <a:endParaRPr lang="en-US" sz="2400" dirty="0" smtClean="0">
              <a:latin typeface="Arial Narrow" pitchFamily="34" charset="0"/>
            </a:endParaRPr>
          </a:p>
          <a:p>
            <a:pPr marL="457200" indent="-457200" algn="r"/>
            <a:r>
              <a:rPr lang="en-US" sz="2400" dirty="0" smtClean="0">
                <a:solidFill>
                  <a:srgbClr val="FF0000"/>
                </a:solidFill>
                <a:latin typeface="Arial Narrow" pitchFamily="34" charset="0"/>
              </a:rPr>
              <a:t>– Bruce Metzger</a:t>
            </a:r>
            <a:endParaRPr lang="en-US" sz="2400" dirty="0" smtClean="0">
              <a:solidFill>
                <a:srgbClr val="FF0000"/>
              </a:solidFill>
              <a:latin typeface="Arial Narrow" pitchFamily="34" charset="0"/>
            </a:endParaRPr>
          </a:p>
        </p:txBody>
      </p:sp>
      <p:pic>
        <p:nvPicPr>
          <p:cNvPr id="5" name="Picture 4" descr="bruce metzger 2.jpg"/>
          <p:cNvPicPr>
            <a:picLocks noChangeAspect="1"/>
          </p:cNvPicPr>
          <p:nvPr/>
        </p:nvPicPr>
        <p:blipFill>
          <a:blip r:embed="rId3" cstate="print">
            <a:duotone>
              <a:prstClr val="black"/>
              <a:srgbClr val="D9C3A5">
                <a:tint val="50000"/>
                <a:satMod val="180000"/>
              </a:srgbClr>
            </a:duotone>
          </a:blip>
          <a:stretch>
            <a:fillRect/>
          </a:stretch>
        </p:blipFill>
        <p:spPr>
          <a:xfrm>
            <a:off x="5257800" y="1143000"/>
            <a:ext cx="3714750" cy="4600575"/>
          </a:xfrm>
          <a:prstGeom prst="rect">
            <a:avLst/>
          </a:prstGeom>
          <a:effectLst>
            <a:softEdge rad="63500"/>
          </a:effectLst>
        </p:spPr>
      </p:pic>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381000"/>
            <a:ext cx="5029200" cy="6001643"/>
          </a:xfrm>
          <a:prstGeom prst="rect">
            <a:avLst/>
          </a:prstGeom>
          <a:noFill/>
        </p:spPr>
        <p:txBody>
          <a:bodyPr wrap="square" rtlCol="0">
            <a:spAutoFit/>
          </a:bodyPr>
          <a:lstStyle/>
          <a:p>
            <a:pPr marL="457200" indent="-457200" algn="r"/>
            <a:r>
              <a:rPr lang="en-US" sz="2400" dirty="0" smtClean="0">
                <a:latin typeface="Arial Narrow" pitchFamily="34" charset="0"/>
              </a:rPr>
              <a:t>Swedish scholar and professor T. N. D. </a:t>
            </a:r>
            <a:r>
              <a:rPr lang="en-US" sz="2400" dirty="0" err="1" smtClean="0">
                <a:latin typeface="Arial Narrow" pitchFamily="34" charset="0"/>
              </a:rPr>
              <a:t>Mettinger</a:t>
            </a:r>
            <a:r>
              <a:rPr lang="en-US" sz="2400" dirty="0" smtClean="0">
                <a:latin typeface="Arial Narrow" pitchFamily="34" charset="0"/>
              </a:rPr>
              <a:t> originally set out to show that there were anywhere from 3-5 dying/rising god stories that predated Jesus and that influenced Christianity. After looking at all the accounts critically, he reversed his opinion concluding: “There is, as far as I am aware, no prima facie evidence that the death and resurrection of Jesus is a mythological construct, drawing on the myths and rites of the dying and rising gods of the surrounding world. . . .The death and resurrection of Jesus retains its unique character in the history of religions”.</a:t>
            </a:r>
            <a:endParaRPr lang="en-US" sz="2400" dirty="0" smtClean="0">
              <a:solidFill>
                <a:srgbClr val="FF0000"/>
              </a:solidFill>
              <a:latin typeface="Arial Narrow" pitchFamily="34" charset="0"/>
            </a:endParaRPr>
          </a:p>
        </p:txBody>
      </p:sp>
      <p:pic>
        <p:nvPicPr>
          <p:cNvPr id="4" name="Picture 3" descr="mettinger riddle of resurrection.jpg"/>
          <p:cNvPicPr>
            <a:picLocks noChangeAspect="1"/>
          </p:cNvPicPr>
          <p:nvPr/>
        </p:nvPicPr>
        <p:blipFill>
          <a:blip r:embed="rId3" cstate="print">
            <a:duotone>
              <a:prstClr val="black"/>
              <a:srgbClr val="D9C3A5">
                <a:tint val="50000"/>
                <a:satMod val="180000"/>
              </a:srgbClr>
            </a:duotone>
          </a:blip>
          <a:stretch>
            <a:fillRect/>
          </a:stretch>
        </p:blipFill>
        <p:spPr>
          <a:xfrm>
            <a:off x="5486400" y="1219200"/>
            <a:ext cx="3219450" cy="4524375"/>
          </a:xfrm>
          <a:prstGeom prst="rect">
            <a:avLst/>
          </a:prstGeom>
          <a:effectLst>
            <a:softEdge rad="63500"/>
          </a:effectLst>
        </p:spPr>
      </p:pic>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05000" y="2743200"/>
            <a:ext cx="7002238" cy="1200329"/>
          </a:xfrm>
          <a:prstGeom prst="rect">
            <a:avLst/>
          </a:prstGeom>
          <a:noFill/>
        </p:spPr>
        <p:txBody>
          <a:bodyPr wrap="none" rtlCol="0">
            <a:spAutoFit/>
          </a:bodyPr>
          <a:lstStyle/>
          <a:p>
            <a:r>
              <a:rPr lang="en-US" sz="7200" dirty="0" smtClean="0">
                <a:latin typeface="Arial Narrow" pitchFamily="34" charset="0"/>
              </a:rPr>
              <a:t>The Historical Jesus</a:t>
            </a:r>
            <a:endParaRPr lang="en-US" sz="7200" dirty="0">
              <a:latin typeface="Arial Narrow" pitchFamily="34" charset="0"/>
            </a:endParaRPr>
          </a:p>
        </p:txBody>
      </p:sp>
      <p:cxnSp>
        <p:nvCxnSpPr>
          <p:cNvPr id="15" name="Straight Connector 14"/>
          <p:cNvCxnSpPr/>
          <p:nvPr/>
        </p:nvCxnSpPr>
        <p:spPr>
          <a:xfrm>
            <a:off x="304800" y="40386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762443" y="3719746"/>
            <a:ext cx="4076757" cy="338554"/>
          </a:xfrm>
          <a:prstGeom prst="rect">
            <a:avLst/>
          </a:prstGeom>
          <a:noFill/>
        </p:spPr>
        <p:txBody>
          <a:bodyPr wrap="none" rtlCol="0">
            <a:spAutoFit/>
          </a:bodyPr>
          <a:lstStyle/>
          <a:p>
            <a:r>
              <a:rPr lang="en-US" sz="1600" dirty="0" smtClean="0">
                <a:solidFill>
                  <a:srgbClr val="FF0000"/>
                </a:solidFill>
                <a:latin typeface="Arial Narrow" pitchFamily="34" charset="0"/>
              </a:rPr>
              <a:t>What can a historical investigation tell us about him?</a:t>
            </a:r>
            <a:endParaRPr lang="en-US" sz="1600"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2133600"/>
            <a:ext cx="4876800" cy="2554545"/>
          </a:xfrm>
          <a:prstGeom prst="rect">
            <a:avLst/>
          </a:prstGeom>
          <a:noFill/>
        </p:spPr>
        <p:txBody>
          <a:bodyPr wrap="square" rtlCol="0">
            <a:spAutoFit/>
          </a:bodyPr>
          <a:lstStyle/>
          <a:p>
            <a:pPr marL="457200" indent="-457200" algn="r"/>
            <a:r>
              <a:rPr lang="en-US" sz="2800" dirty="0" smtClean="0">
                <a:latin typeface="Arial Narrow" pitchFamily="34" charset="0"/>
              </a:rPr>
              <a:t>“He [Jesus] certainly </a:t>
            </a:r>
            <a:r>
              <a:rPr lang="en-US" sz="2800" dirty="0" smtClean="0">
                <a:latin typeface="Arial Narrow" pitchFamily="34" charset="0"/>
              </a:rPr>
              <a:t>existed, as virtually every competent scholar of antiquity, Christian or non-Christian, </a:t>
            </a:r>
            <a:r>
              <a:rPr lang="en-US" sz="2800" dirty="0" smtClean="0">
                <a:latin typeface="Arial Narrow" pitchFamily="34" charset="0"/>
              </a:rPr>
              <a:t>agrees.”  </a:t>
            </a:r>
            <a:endParaRPr lang="en-US" sz="2800" dirty="0" smtClean="0">
              <a:latin typeface="Arial Narrow" pitchFamily="34" charset="0"/>
            </a:endParaRPr>
          </a:p>
          <a:p>
            <a:pPr marL="457200" indent="-457200" algn="r"/>
            <a:r>
              <a:rPr lang="en-US" sz="2800" dirty="0" smtClean="0">
                <a:solidFill>
                  <a:srgbClr val="FF0000"/>
                </a:solidFill>
                <a:latin typeface="Arial Narrow" pitchFamily="34" charset="0"/>
              </a:rPr>
              <a:t>– Bart </a:t>
            </a:r>
            <a:r>
              <a:rPr lang="en-US" sz="2800" dirty="0" err="1" smtClean="0">
                <a:solidFill>
                  <a:srgbClr val="FF0000"/>
                </a:solidFill>
                <a:latin typeface="Arial Narrow" pitchFamily="34" charset="0"/>
              </a:rPr>
              <a:t>Ehrman</a:t>
            </a:r>
            <a:endParaRPr lang="en-US" sz="2800" dirty="0" smtClean="0">
              <a:solidFill>
                <a:srgbClr val="FF0000"/>
              </a:solidFill>
              <a:latin typeface="Arial Narrow" pitchFamily="34" charset="0"/>
            </a:endParaRPr>
          </a:p>
          <a:p>
            <a:pPr marL="457200" indent="-457200" algn="r"/>
            <a:r>
              <a:rPr lang="en-US" sz="2000" dirty="0" smtClean="0">
                <a:solidFill>
                  <a:srgbClr val="FF0000"/>
                </a:solidFill>
                <a:latin typeface="Arial Narrow" pitchFamily="34" charset="0"/>
              </a:rPr>
              <a:t>Agnostic scholar</a:t>
            </a:r>
            <a:endParaRPr lang="en-US" sz="2000" dirty="0" smtClean="0">
              <a:solidFill>
                <a:srgbClr val="FF0000"/>
              </a:solidFill>
              <a:latin typeface="Arial Narrow" pitchFamily="34" charset="0"/>
            </a:endParaRPr>
          </a:p>
        </p:txBody>
      </p:sp>
      <p:pic>
        <p:nvPicPr>
          <p:cNvPr id="7" name="Picture 6" descr="bart ehrman 2.jpg"/>
          <p:cNvPicPr>
            <a:picLocks noChangeAspect="1"/>
          </p:cNvPicPr>
          <p:nvPr/>
        </p:nvPicPr>
        <p:blipFill>
          <a:blip r:embed="rId3" cstate="print">
            <a:duotone>
              <a:prstClr val="black"/>
              <a:srgbClr val="D9C3A5">
                <a:tint val="50000"/>
                <a:satMod val="180000"/>
              </a:srgbClr>
            </a:duotone>
          </a:blip>
          <a:stretch>
            <a:fillRect/>
          </a:stretch>
        </p:blipFill>
        <p:spPr>
          <a:xfrm>
            <a:off x="5257800" y="838200"/>
            <a:ext cx="3620869" cy="5048250"/>
          </a:xfrm>
          <a:prstGeom prst="rect">
            <a:avLst/>
          </a:prstGeom>
          <a:effectLst>
            <a:softEdge rad="63500"/>
          </a:effectLst>
        </p:spPr>
      </p:pic>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latin typeface="Arial Narrow" pitchFamily="34" charset="0"/>
              </a:rPr>
              <a:t>Sources for Confirming the Historicity of Jesus</a:t>
            </a:r>
            <a:endParaRPr lang="en-US" sz="32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304800" y="2172831"/>
            <a:ext cx="4876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mj-lt"/>
              <a:buAutoNum type="arabicPeriod"/>
            </a:pPr>
            <a:r>
              <a:rPr lang="en-US" sz="2800" dirty="0" smtClean="0">
                <a:latin typeface="Arial Narrow" pitchFamily="34" charset="0"/>
                <a:cs typeface="FreesiaUPC" pitchFamily="34" charset="-34"/>
              </a:rPr>
              <a:t>The independent testimonies / documents that comprise the New Testament.</a:t>
            </a:r>
          </a:p>
          <a:p>
            <a:pPr marL="457200" indent="-457200">
              <a:buFont typeface="+mj-lt"/>
              <a:buAutoNum type="arabicPeriod"/>
            </a:pPr>
            <a:r>
              <a:rPr lang="en-US" sz="2800" dirty="0" smtClean="0">
                <a:latin typeface="Arial Narrow" pitchFamily="34" charset="0"/>
                <a:cs typeface="FreesiaUPC" pitchFamily="34" charset="-34"/>
              </a:rPr>
              <a:t>Ancient documents outside the New Testament.</a:t>
            </a:r>
            <a:endParaRPr lang="en-US" sz="2800" dirty="0">
              <a:solidFill>
                <a:srgbClr val="FF0000"/>
              </a:solidFill>
              <a:latin typeface="Arial Narrow" pitchFamily="34" charset="0"/>
              <a:cs typeface="FreesiaUPC" pitchFamily="34" charset="-34"/>
            </a:endParaRPr>
          </a:p>
        </p:txBody>
      </p:sp>
      <p:pic>
        <p:nvPicPr>
          <p:cNvPr id="9" name="Picture 8" descr="history-matters.gif"/>
          <p:cNvPicPr>
            <a:picLocks noChangeAspect="1"/>
          </p:cNvPicPr>
          <p:nvPr/>
        </p:nvPicPr>
        <p:blipFill>
          <a:blip r:embed="rId3" cstate="print">
            <a:duotone>
              <a:prstClr val="black"/>
              <a:srgbClr val="D9C3A5">
                <a:tint val="50000"/>
                <a:satMod val="180000"/>
              </a:srgbClr>
            </a:duotone>
          </a:blip>
          <a:stretch>
            <a:fillRect/>
          </a:stretch>
        </p:blipFill>
        <p:spPr>
          <a:xfrm>
            <a:off x="5296554" y="1219200"/>
            <a:ext cx="3437871" cy="5029200"/>
          </a:xfrm>
          <a:prstGeom prst="rect">
            <a:avLst/>
          </a:prstGeom>
          <a:effectLst>
            <a:softEdge rad="63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latin typeface="Arial Narrow" pitchFamily="34" charset="0"/>
              </a:rPr>
              <a:t>Can We use the New Testament as Evidence for Jesus?</a:t>
            </a:r>
            <a:endParaRPr lang="en-US" sz="32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381000" y="5105400"/>
            <a:ext cx="838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Arial" pitchFamily="34" charset="0"/>
              <a:buChar char="•"/>
            </a:pPr>
            <a:r>
              <a:rPr lang="en-US" sz="2400" dirty="0" smtClean="0">
                <a:latin typeface="Arial Narrow" pitchFamily="34" charset="0"/>
                <a:cs typeface="FreesiaUPC" pitchFamily="34" charset="-34"/>
              </a:rPr>
              <a:t>“You can’t use the Bible to prove the Bible…that’s circular logic.”</a:t>
            </a:r>
          </a:p>
          <a:p>
            <a:pPr marL="457200" indent="-457200">
              <a:buFont typeface="Arial" pitchFamily="34" charset="0"/>
              <a:buChar char="•"/>
            </a:pPr>
            <a:r>
              <a:rPr lang="en-US" sz="2400" dirty="0" smtClean="0">
                <a:solidFill>
                  <a:schemeClr val="bg1"/>
                </a:solidFill>
                <a:latin typeface="Arial Narrow" pitchFamily="34" charset="0"/>
                <a:cs typeface="FreesiaUPC" pitchFamily="34" charset="-34"/>
              </a:rPr>
              <a:t>“You’re begging the question presupposing the Bible is true.”</a:t>
            </a:r>
            <a:endParaRPr lang="en-US" sz="2400" dirty="0">
              <a:solidFill>
                <a:schemeClr val="bg1"/>
              </a:solidFill>
              <a:latin typeface="Arial Narrow" pitchFamily="34" charset="0"/>
              <a:cs typeface="FreesiaUPC" pitchFamily="34" charset="-34"/>
            </a:endParaRPr>
          </a:p>
        </p:txBody>
      </p:sp>
      <p:pic>
        <p:nvPicPr>
          <p:cNvPr id="10" name="Picture 9" descr="stop.jpg"/>
          <p:cNvPicPr>
            <a:picLocks noChangeAspect="1"/>
          </p:cNvPicPr>
          <p:nvPr/>
        </p:nvPicPr>
        <p:blipFill>
          <a:blip r:embed="rId3" cstate="print">
            <a:duotone>
              <a:prstClr val="black"/>
              <a:srgbClr val="D9C3A5">
                <a:tint val="50000"/>
                <a:satMod val="180000"/>
              </a:srgbClr>
            </a:duotone>
          </a:blip>
          <a:stretch>
            <a:fillRect/>
          </a:stretch>
        </p:blipFill>
        <p:spPr>
          <a:xfrm>
            <a:off x="304800" y="1066800"/>
            <a:ext cx="8534400" cy="3800475"/>
          </a:xfrm>
          <a:prstGeom prst="rect">
            <a:avLst/>
          </a:prstGeom>
          <a:effectLst>
            <a:softEdge rad="63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722138" y="2778204"/>
            <a:ext cx="4142481" cy="1200329"/>
          </a:xfrm>
          <a:prstGeom prst="rect">
            <a:avLst/>
          </a:prstGeom>
          <a:noFill/>
        </p:spPr>
        <p:txBody>
          <a:bodyPr wrap="none" rtlCol="0">
            <a:spAutoFit/>
          </a:bodyPr>
          <a:lstStyle/>
          <a:p>
            <a:r>
              <a:rPr lang="en-US" sz="7200" dirty="0" smtClean="0">
                <a:latin typeface="Arial Narrow" pitchFamily="34" charset="0"/>
              </a:rPr>
              <a:t>Introduction</a:t>
            </a:r>
            <a:endParaRPr lang="en-US" sz="7200" dirty="0">
              <a:latin typeface="Arial Narrow" pitchFamily="34" charset="0"/>
            </a:endParaRPr>
          </a:p>
        </p:txBody>
      </p:sp>
      <p:cxnSp>
        <p:nvCxnSpPr>
          <p:cNvPr id="15" name="Straight Connector 14"/>
          <p:cNvCxnSpPr/>
          <p:nvPr/>
        </p:nvCxnSpPr>
        <p:spPr>
          <a:xfrm>
            <a:off x="304800" y="40386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715000" y="3719746"/>
            <a:ext cx="3097323" cy="338554"/>
          </a:xfrm>
          <a:prstGeom prst="rect">
            <a:avLst/>
          </a:prstGeom>
          <a:noFill/>
        </p:spPr>
        <p:txBody>
          <a:bodyPr wrap="none" rtlCol="0">
            <a:spAutoFit/>
          </a:bodyPr>
          <a:lstStyle/>
          <a:p>
            <a:r>
              <a:rPr lang="en-US" sz="1600" dirty="0" smtClean="0">
                <a:solidFill>
                  <a:srgbClr val="FF0000"/>
                </a:solidFill>
                <a:latin typeface="Arial Narrow" pitchFamily="34" charset="0"/>
              </a:rPr>
              <a:t>How do skeptics view the life of Jesus?</a:t>
            </a:r>
            <a:endParaRPr lang="en-US" sz="1600"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latin typeface="Arial Narrow" pitchFamily="34" charset="0"/>
              </a:rPr>
              <a:t>Facts for the New Testament Being a Historical Source</a:t>
            </a:r>
            <a:endParaRPr lang="en-US" sz="32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304800" y="1295400"/>
            <a:ext cx="48768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Arial" pitchFamily="34" charset="0"/>
              <a:buChar char="•"/>
            </a:pPr>
            <a:r>
              <a:rPr lang="en-US" sz="2200" dirty="0" smtClean="0">
                <a:latin typeface="Arial Narrow" pitchFamily="34" charset="0"/>
                <a:cs typeface="FreesiaUPC" pitchFamily="34" charset="-34"/>
              </a:rPr>
              <a:t>When historians examine the New Testament for historical validity, they are not looking at it as a Holy Book, but they are treating it as a collection of ancient documents like other works from antiquity. </a:t>
            </a:r>
          </a:p>
          <a:p>
            <a:pPr marL="457200" indent="-457200">
              <a:buFont typeface="Arial" pitchFamily="34" charset="0"/>
              <a:buChar char="•"/>
            </a:pPr>
            <a:r>
              <a:rPr lang="en-US" sz="2200" dirty="0" smtClean="0">
                <a:latin typeface="Arial Narrow" pitchFamily="34" charset="0"/>
                <a:cs typeface="FreesiaUPC" pitchFamily="34" charset="-34"/>
              </a:rPr>
              <a:t>In the first century, there was initially no “New Testament” but rather a collection of independent and referenced documents that recounted the life of Jesus. </a:t>
            </a:r>
          </a:p>
          <a:p>
            <a:pPr marL="457200" indent="-457200">
              <a:buFont typeface="Arial" pitchFamily="34" charset="0"/>
              <a:buChar char="•"/>
            </a:pPr>
            <a:r>
              <a:rPr lang="en-US" sz="2200" dirty="0" smtClean="0">
                <a:latin typeface="Arial Narrow" pitchFamily="34" charset="0"/>
                <a:cs typeface="FreesiaUPC" pitchFamily="34" charset="-34"/>
              </a:rPr>
              <a:t>References made to Jesus outside the Bible generally confirm the historical statements made in the New Testament but they do not tell us anything new. </a:t>
            </a:r>
            <a:endParaRPr lang="en-US" sz="2200" dirty="0">
              <a:solidFill>
                <a:srgbClr val="FF0000"/>
              </a:solidFill>
              <a:latin typeface="Arial Narrow" pitchFamily="34" charset="0"/>
              <a:cs typeface="FreesiaUPC" pitchFamily="34" charset="-34"/>
            </a:endParaRPr>
          </a:p>
        </p:txBody>
      </p:sp>
      <p:pic>
        <p:nvPicPr>
          <p:cNvPr id="7" name="Picture 6" descr="new testament small.jpg"/>
          <p:cNvPicPr>
            <a:picLocks noChangeAspect="1"/>
          </p:cNvPicPr>
          <p:nvPr/>
        </p:nvPicPr>
        <p:blipFill>
          <a:blip r:embed="rId3" cstate="print">
            <a:duotone>
              <a:prstClr val="black"/>
              <a:srgbClr val="D9C3A5">
                <a:tint val="50000"/>
                <a:satMod val="180000"/>
              </a:srgbClr>
            </a:duotone>
          </a:blip>
          <a:stretch>
            <a:fillRect/>
          </a:stretch>
        </p:blipFill>
        <p:spPr>
          <a:xfrm>
            <a:off x="5181600" y="1219200"/>
            <a:ext cx="3669632" cy="4953000"/>
          </a:xfrm>
          <a:prstGeom prst="rect">
            <a:avLst/>
          </a:prstGeom>
          <a:effectLst>
            <a:softEdge rad="63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latin typeface="Arial Narrow" pitchFamily="34" charset="0"/>
              </a:rPr>
              <a:t>Facts for the New Testament Being a Historical Source</a:t>
            </a:r>
            <a:endParaRPr lang="en-US" sz="32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304800" y="1295401"/>
            <a:ext cx="48768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Arial" pitchFamily="34" charset="0"/>
              <a:buChar char="•"/>
            </a:pPr>
            <a:r>
              <a:rPr lang="en-US" sz="2200" dirty="0" smtClean="0">
                <a:latin typeface="Arial Narrow" pitchFamily="34" charset="0"/>
                <a:cs typeface="FreesiaUPC" pitchFamily="34" charset="-34"/>
              </a:rPr>
              <a:t>The New Testament documents meet the core tests used by historians for validating works from the ancient world: (1) bibliographical test; (2) internal evidence test; (3) external evidence test.</a:t>
            </a:r>
          </a:p>
          <a:p>
            <a:pPr marL="457200" indent="-457200">
              <a:buFont typeface="Arial" pitchFamily="34" charset="0"/>
              <a:buChar char="•"/>
            </a:pPr>
            <a:r>
              <a:rPr lang="en-US" sz="2200" dirty="0" smtClean="0">
                <a:latin typeface="Arial Narrow" pitchFamily="34" charset="0"/>
                <a:cs typeface="FreesiaUPC" pitchFamily="34" charset="-34"/>
              </a:rPr>
              <a:t>All the New Testament documents were compiled via </a:t>
            </a:r>
            <a:r>
              <a:rPr lang="en-US" sz="2200" dirty="0" smtClean="0">
                <a:latin typeface="Arial Narrow" pitchFamily="34" charset="0"/>
                <a:cs typeface="FreesiaUPC" pitchFamily="34" charset="-34"/>
              </a:rPr>
              <a:t>eyewitness testimony and written </a:t>
            </a:r>
            <a:r>
              <a:rPr lang="en-US" sz="2200" dirty="0" smtClean="0">
                <a:latin typeface="Arial Narrow" pitchFamily="34" charset="0"/>
                <a:cs typeface="FreesiaUPC" pitchFamily="34" charset="-34"/>
              </a:rPr>
              <a:t>during the lifetime of other eyewitnesses who could confirm / deny the historicity of the claims being made. </a:t>
            </a:r>
            <a:endParaRPr lang="en-US" sz="2200" dirty="0">
              <a:solidFill>
                <a:srgbClr val="FF0000"/>
              </a:solidFill>
              <a:latin typeface="Arial Narrow" pitchFamily="34" charset="0"/>
              <a:cs typeface="FreesiaUPC" pitchFamily="34" charset="-34"/>
            </a:endParaRPr>
          </a:p>
          <a:p>
            <a:pPr marL="457200" indent="-457200">
              <a:buFont typeface="Arial" pitchFamily="34" charset="0"/>
              <a:buChar char="•"/>
            </a:pPr>
            <a:r>
              <a:rPr lang="en-US" sz="2200" dirty="0" smtClean="0">
                <a:solidFill>
                  <a:schemeClr val="bg1"/>
                </a:solidFill>
                <a:latin typeface="Arial Narrow" pitchFamily="34" charset="0"/>
                <a:cs typeface="FreesiaUPC" pitchFamily="34" charset="-34"/>
              </a:rPr>
              <a:t>The time between the life of Jesus and the New Testament writings is too short for legend to have distorted the primary historical facts.</a:t>
            </a:r>
          </a:p>
        </p:txBody>
      </p:sp>
      <p:pic>
        <p:nvPicPr>
          <p:cNvPr id="7" name="Picture 6" descr="new testament small.jpg"/>
          <p:cNvPicPr>
            <a:picLocks noChangeAspect="1"/>
          </p:cNvPicPr>
          <p:nvPr/>
        </p:nvPicPr>
        <p:blipFill>
          <a:blip r:embed="rId3" cstate="print">
            <a:duotone>
              <a:prstClr val="black"/>
              <a:srgbClr val="D9C3A5">
                <a:tint val="50000"/>
                <a:satMod val="180000"/>
              </a:srgbClr>
            </a:duotone>
          </a:blip>
          <a:stretch>
            <a:fillRect/>
          </a:stretch>
        </p:blipFill>
        <p:spPr>
          <a:xfrm>
            <a:off x="5181600" y="1219200"/>
            <a:ext cx="3669632" cy="4953000"/>
          </a:xfrm>
          <a:prstGeom prst="rect">
            <a:avLst/>
          </a:prstGeom>
          <a:effectLst>
            <a:softEdge rad="63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126153"/>
            <a:ext cx="4876800" cy="4893647"/>
          </a:xfrm>
          <a:prstGeom prst="rect">
            <a:avLst/>
          </a:prstGeom>
          <a:noFill/>
        </p:spPr>
        <p:txBody>
          <a:bodyPr wrap="square" rtlCol="0">
            <a:spAutoFit/>
          </a:bodyPr>
          <a:lstStyle/>
          <a:p>
            <a:pPr marL="457200" indent="-457200" algn="r"/>
            <a:r>
              <a:rPr lang="en-US" sz="2400" dirty="0" smtClean="0">
                <a:latin typeface="Arial Narrow" pitchFamily="34" charset="0"/>
              </a:rPr>
              <a:t>“From the very nature of the case, the best historical sources were included in the New Testament. People who insist on evidence taken only from writings outside the New Testament don’t understand what they’re asking us to do. They’re demanding that we ignore the earliest, primary sources about Jesus in favor of sources that are later, secondary, and less reliable, which is just crazy as historical methodology.”  </a:t>
            </a:r>
            <a:endParaRPr lang="en-US" sz="2400" dirty="0" smtClean="0">
              <a:latin typeface="Arial Narrow" pitchFamily="34" charset="0"/>
            </a:endParaRPr>
          </a:p>
          <a:p>
            <a:pPr marL="457200" indent="-457200" algn="r"/>
            <a:r>
              <a:rPr lang="en-US" sz="2400" dirty="0" smtClean="0">
                <a:solidFill>
                  <a:srgbClr val="FF0000"/>
                </a:solidFill>
                <a:latin typeface="Arial Narrow" pitchFamily="34" charset="0"/>
              </a:rPr>
              <a:t>– William Lane Craig</a:t>
            </a:r>
            <a:endParaRPr lang="en-US" sz="2400" dirty="0" smtClean="0">
              <a:solidFill>
                <a:srgbClr val="FF0000"/>
              </a:solidFill>
              <a:latin typeface="Arial Narrow" pitchFamily="34" charset="0"/>
            </a:endParaRPr>
          </a:p>
        </p:txBody>
      </p:sp>
      <p:pic>
        <p:nvPicPr>
          <p:cNvPr id="5" name="Picture 4" descr="william lane craig 2.jpg"/>
          <p:cNvPicPr>
            <a:picLocks noChangeAspect="1"/>
          </p:cNvPicPr>
          <p:nvPr/>
        </p:nvPicPr>
        <p:blipFill>
          <a:blip r:embed="rId3" cstate="print">
            <a:duotone>
              <a:prstClr val="black"/>
              <a:srgbClr val="D9C3A5">
                <a:tint val="50000"/>
                <a:satMod val="180000"/>
              </a:srgbClr>
            </a:duotone>
          </a:blip>
          <a:stretch>
            <a:fillRect/>
          </a:stretch>
        </p:blipFill>
        <p:spPr>
          <a:xfrm>
            <a:off x="5105400" y="838200"/>
            <a:ext cx="3810000" cy="5334000"/>
          </a:xfrm>
          <a:prstGeom prst="rect">
            <a:avLst/>
          </a:prstGeom>
          <a:effectLst>
            <a:softEdge rad="63500"/>
          </a:effectLst>
        </p:spPr>
      </p:pic>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latin typeface="Arial Narrow" pitchFamily="34" charset="0"/>
              </a:rPr>
              <a:t>For More Information on the New Testament’s Historicity</a:t>
            </a:r>
            <a:endParaRPr lang="en-US" sz="32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apologetics series on new testament.jpg"/>
          <p:cNvPicPr>
            <a:picLocks noChangeAspect="1"/>
          </p:cNvPicPr>
          <p:nvPr/>
        </p:nvPicPr>
        <p:blipFill>
          <a:blip r:embed="rId3" cstate="print">
            <a:duotone>
              <a:prstClr val="black"/>
              <a:srgbClr val="D9C3A5">
                <a:tint val="50000"/>
                <a:satMod val="180000"/>
              </a:srgbClr>
            </a:duotone>
          </a:blip>
          <a:stretch>
            <a:fillRect/>
          </a:stretch>
        </p:blipFill>
        <p:spPr>
          <a:xfrm>
            <a:off x="381000" y="914400"/>
            <a:ext cx="8305800" cy="5539904"/>
          </a:xfrm>
          <a:prstGeom prst="rect">
            <a:avLst/>
          </a:prstGeom>
          <a:effectLst>
            <a:softEdge rad="63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latin typeface="Arial Narrow" pitchFamily="34" charset="0"/>
              </a:rPr>
              <a:t>Examining the General Historicity of Jesus</a:t>
            </a:r>
            <a:endParaRPr lang="en-US" sz="32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p:nvSpPr>
        <p:spPr bwMode="auto">
          <a:xfrm>
            <a:off x="0" y="5344180"/>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800" dirty="0" smtClean="0">
                <a:solidFill>
                  <a:schemeClr val="bg1"/>
                </a:solidFill>
                <a:latin typeface="Arial Narrow" pitchFamily="34" charset="0"/>
                <a:cs typeface="FreesiaUPC" pitchFamily="34" charset="-34"/>
              </a:rPr>
              <a:t>What do scholars accept as historically valid facts of Jesus’ life?</a:t>
            </a:r>
            <a:endParaRPr lang="en-US" sz="2800" dirty="0" smtClean="0">
              <a:solidFill>
                <a:schemeClr val="bg1"/>
              </a:solidFill>
              <a:latin typeface="Arial Narrow" pitchFamily="34" charset="0"/>
              <a:cs typeface="FreesiaUPC" pitchFamily="34" charset="-34"/>
            </a:endParaRPr>
          </a:p>
        </p:txBody>
      </p:sp>
      <p:pic>
        <p:nvPicPr>
          <p:cNvPr id="7" name="Picture 6" descr="question-marks.gif"/>
          <p:cNvPicPr>
            <a:picLocks noChangeAspect="1"/>
          </p:cNvPicPr>
          <p:nvPr/>
        </p:nvPicPr>
        <p:blipFill>
          <a:blip r:embed="rId3" cstate="print">
            <a:duotone>
              <a:prstClr val="black"/>
              <a:srgbClr val="D9C3A5">
                <a:tint val="50000"/>
                <a:satMod val="180000"/>
              </a:srgbClr>
            </a:duotone>
          </a:blip>
          <a:stretch>
            <a:fillRect/>
          </a:stretch>
        </p:blipFill>
        <p:spPr>
          <a:xfrm>
            <a:off x="304800" y="990600"/>
            <a:ext cx="8610600" cy="4038600"/>
          </a:xfrm>
          <a:prstGeom prst="rect">
            <a:avLst/>
          </a:prstGeom>
          <a:effectLst>
            <a:softEdge rad="63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524000"/>
            <a:ext cx="5181600" cy="3785652"/>
          </a:xfrm>
          <a:prstGeom prst="rect">
            <a:avLst/>
          </a:prstGeom>
          <a:noFill/>
        </p:spPr>
        <p:txBody>
          <a:bodyPr wrap="square" rtlCol="0">
            <a:spAutoFit/>
          </a:bodyPr>
          <a:lstStyle/>
          <a:p>
            <a:pPr marL="457200" indent="-457200" algn="r"/>
            <a:r>
              <a:rPr lang="en-US" sz="2400" dirty="0" smtClean="0">
                <a:latin typeface="Arial Narrow" pitchFamily="34" charset="0"/>
              </a:rPr>
              <a:t>“</a:t>
            </a:r>
            <a:r>
              <a:rPr lang="en-US" sz="2400" dirty="0" smtClean="0">
                <a:solidFill>
                  <a:srgbClr val="FF0000"/>
                </a:solidFill>
                <a:latin typeface="Arial Narrow" pitchFamily="34" charset="0"/>
              </a:rPr>
              <a:t>There are no substantial doubts about the general course of Jesus’ life</a:t>
            </a:r>
            <a:r>
              <a:rPr lang="en-US" sz="2400" dirty="0" smtClean="0">
                <a:latin typeface="Arial Narrow" pitchFamily="34" charset="0"/>
              </a:rPr>
              <a:t>: when and where he lived, approximately when and where he died, and the sort of thing that he did during his public activity. . . . I shall first offer a list of statements about Jesus that meet two standards: they are almost beyond dispute; and they belong to the framework of his life, and especially of his public career…”</a:t>
            </a:r>
          </a:p>
        </p:txBody>
      </p:sp>
      <p:sp>
        <p:nvSpPr>
          <p:cNvPr id="5" name="TextBox 4"/>
          <p:cNvSpPr txBox="1"/>
          <p:nvPr/>
        </p:nvSpPr>
        <p:spPr>
          <a:xfrm>
            <a:off x="205968" y="149577"/>
            <a:ext cx="8938031" cy="584775"/>
          </a:xfrm>
          <a:prstGeom prst="rect">
            <a:avLst/>
          </a:prstGeom>
          <a:noFill/>
        </p:spPr>
        <p:txBody>
          <a:bodyPr wrap="square" rtlCol="0">
            <a:spAutoFit/>
          </a:bodyPr>
          <a:lstStyle/>
          <a:p>
            <a:r>
              <a:rPr lang="en-US" sz="3200" dirty="0" smtClean="0">
                <a:latin typeface="Arial Narrow" pitchFamily="34" charset="0"/>
              </a:rPr>
              <a:t>Examining the General Historicity of Jesus</a:t>
            </a:r>
            <a:endParaRPr lang="en-US" sz="3200" dirty="0">
              <a:latin typeface="Arial Narrow" pitchFamily="34" charset="0"/>
            </a:endParaRPr>
          </a:p>
        </p:txBody>
      </p:sp>
      <p:cxnSp>
        <p:nvCxnSpPr>
          <p:cNvPr id="7" name="Straight Connector 6"/>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historical figure of jesus ed parish sanders.jpg"/>
          <p:cNvPicPr>
            <a:picLocks noChangeAspect="1"/>
          </p:cNvPicPr>
          <p:nvPr/>
        </p:nvPicPr>
        <p:blipFill>
          <a:blip r:embed="rId3" cstate="print">
            <a:duotone>
              <a:prstClr val="black"/>
              <a:srgbClr val="D9C3A5">
                <a:tint val="50000"/>
                <a:satMod val="180000"/>
              </a:srgbClr>
            </a:duotone>
          </a:blip>
          <a:stretch>
            <a:fillRect/>
          </a:stretch>
        </p:blipFill>
        <p:spPr>
          <a:xfrm>
            <a:off x="5486400" y="1219200"/>
            <a:ext cx="3048000" cy="4648200"/>
          </a:xfrm>
          <a:prstGeom prst="rect">
            <a:avLst/>
          </a:prstGeom>
          <a:effectLst>
            <a:softEdge rad="63500"/>
          </a:effectLst>
        </p:spPr>
      </p:pic>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143000"/>
            <a:ext cx="5181600" cy="5170646"/>
          </a:xfrm>
          <a:prstGeom prst="rect">
            <a:avLst/>
          </a:prstGeom>
          <a:noFill/>
        </p:spPr>
        <p:txBody>
          <a:bodyPr wrap="square" rtlCol="0">
            <a:spAutoFit/>
          </a:bodyPr>
          <a:lstStyle/>
          <a:p>
            <a:pPr marL="457200" indent="-457200" algn="r"/>
            <a:r>
              <a:rPr lang="en-US" sz="2200" dirty="0" smtClean="0">
                <a:latin typeface="Arial Narrow" pitchFamily="34" charset="0"/>
              </a:rPr>
              <a:t>“Jesus was born c. 4 BCE, near the time of the death of Herod the Great; he spent his childhood and early adult years in Nazareth, a Galilean village; he was baptized by John the Baptist; he called disciples; he taught in the towns, villages and countryside of Galilee (apparently not the cities); he preached “the kingdom of God”; about the year 30 he went to Jerusalem for Passover; he created a disturbance in the Temple area; he had a final meal with the disciples; he was arrested and interrogated by Jewish authorities, specifically the high priest; he was executed on the orders of the Roman prefect Pontius Pilate…”</a:t>
            </a:r>
          </a:p>
        </p:txBody>
      </p:sp>
      <p:sp>
        <p:nvSpPr>
          <p:cNvPr id="5" name="TextBox 4"/>
          <p:cNvSpPr txBox="1"/>
          <p:nvPr/>
        </p:nvSpPr>
        <p:spPr>
          <a:xfrm>
            <a:off x="205968" y="149577"/>
            <a:ext cx="8938031" cy="584775"/>
          </a:xfrm>
          <a:prstGeom prst="rect">
            <a:avLst/>
          </a:prstGeom>
          <a:noFill/>
        </p:spPr>
        <p:txBody>
          <a:bodyPr wrap="square" rtlCol="0">
            <a:spAutoFit/>
          </a:bodyPr>
          <a:lstStyle/>
          <a:p>
            <a:r>
              <a:rPr lang="en-US" sz="3200" dirty="0" smtClean="0">
                <a:latin typeface="Arial Narrow" pitchFamily="34" charset="0"/>
              </a:rPr>
              <a:t>Examining the General Historicity of Jesus</a:t>
            </a:r>
            <a:endParaRPr lang="en-US" sz="3200" dirty="0">
              <a:latin typeface="Arial Narrow" pitchFamily="34" charset="0"/>
            </a:endParaRPr>
          </a:p>
        </p:txBody>
      </p:sp>
      <p:cxnSp>
        <p:nvCxnSpPr>
          <p:cNvPr id="7" name="Straight Connector 6"/>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historical figure of jesus ed parish sanders.jpg"/>
          <p:cNvPicPr>
            <a:picLocks noChangeAspect="1"/>
          </p:cNvPicPr>
          <p:nvPr/>
        </p:nvPicPr>
        <p:blipFill>
          <a:blip r:embed="rId3" cstate="print">
            <a:duotone>
              <a:prstClr val="black"/>
              <a:srgbClr val="D9C3A5">
                <a:tint val="50000"/>
                <a:satMod val="180000"/>
              </a:srgbClr>
            </a:duotone>
          </a:blip>
          <a:stretch>
            <a:fillRect/>
          </a:stretch>
        </p:blipFill>
        <p:spPr>
          <a:xfrm>
            <a:off x="5486400" y="1371600"/>
            <a:ext cx="3048000" cy="4648200"/>
          </a:xfrm>
          <a:prstGeom prst="rect">
            <a:avLst/>
          </a:prstGeom>
          <a:effectLst>
            <a:softEdge rad="63500"/>
          </a:effectLst>
        </p:spPr>
      </p:pic>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483816"/>
            <a:ext cx="5181600" cy="4154984"/>
          </a:xfrm>
          <a:prstGeom prst="rect">
            <a:avLst/>
          </a:prstGeom>
          <a:noFill/>
        </p:spPr>
        <p:txBody>
          <a:bodyPr wrap="square" rtlCol="0">
            <a:spAutoFit/>
          </a:bodyPr>
          <a:lstStyle/>
          <a:p>
            <a:pPr marL="457200" indent="-457200" algn="r"/>
            <a:r>
              <a:rPr lang="en-US" sz="2400" dirty="0" smtClean="0">
                <a:latin typeface="Arial Narrow" pitchFamily="34" charset="0"/>
              </a:rPr>
              <a:t>“We may add here a short list of </a:t>
            </a:r>
            <a:r>
              <a:rPr lang="en-US" sz="2400" dirty="0" smtClean="0">
                <a:solidFill>
                  <a:srgbClr val="FF0000"/>
                </a:solidFill>
                <a:latin typeface="Arial Narrow" pitchFamily="34" charset="0"/>
              </a:rPr>
              <a:t>equally secure facts</a:t>
            </a:r>
            <a:r>
              <a:rPr lang="en-US" sz="2400" dirty="0" smtClean="0">
                <a:latin typeface="Arial Narrow" pitchFamily="34" charset="0"/>
              </a:rPr>
              <a:t> about the aftermath of Jesus’ life: his disciples fled; they saw him (in what sense is not certain) after his death; as a consequence, they believed that he would return to found the kingdom; they formed a community to await his return and sought to win others to faith in him as God’s Messiah.”</a:t>
            </a:r>
          </a:p>
          <a:p>
            <a:pPr marL="457200" indent="-457200" algn="r"/>
            <a:r>
              <a:rPr lang="en-US" sz="2400" dirty="0" smtClean="0">
                <a:solidFill>
                  <a:srgbClr val="FF0000"/>
                </a:solidFill>
                <a:latin typeface="Arial Narrow" pitchFamily="34" charset="0"/>
              </a:rPr>
              <a:t>- E. P. Sanders</a:t>
            </a:r>
          </a:p>
          <a:p>
            <a:pPr marL="457200" indent="-457200" algn="r"/>
            <a:r>
              <a:rPr lang="en-US" sz="2400" dirty="0" smtClean="0">
                <a:solidFill>
                  <a:srgbClr val="FF0000"/>
                </a:solidFill>
                <a:latin typeface="Arial Narrow" pitchFamily="34" charset="0"/>
              </a:rPr>
              <a:t>Historian, Duke University</a:t>
            </a:r>
          </a:p>
        </p:txBody>
      </p:sp>
      <p:sp>
        <p:nvSpPr>
          <p:cNvPr id="5" name="TextBox 4"/>
          <p:cNvSpPr txBox="1"/>
          <p:nvPr/>
        </p:nvSpPr>
        <p:spPr>
          <a:xfrm>
            <a:off x="205968" y="149577"/>
            <a:ext cx="8938031" cy="584775"/>
          </a:xfrm>
          <a:prstGeom prst="rect">
            <a:avLst/>
          </a:prstGeom>
          <a:noFill/>
        </p:spPr>
        <p:txBody>
          <a:bodyPr wrap="square" rtlCol="0">
            <a:spAutoFit/>
          </a:bodyPr>
          <a:lstStyle/>
          <a:p>
            <a:r>
              <a:rPr lang="en-US" sz="3200" dirty="0" smtClean="0">
                <a:latin typeface="Arial Narrow" pitchFamily="34" charset="0"/>
              </a:rPr>
              <a:t>Examining the General Historicity of Jesus</a:t>
            </a:r>
            <a:endParaRPr lang="en-US" sz="3200" dirty="0">
              <a:latin typeface="Arial Narrow" pitchFamily="34" charset="0"/>
            </a:endParaRPr>
          </a:p>
        </p:txBody>
      </p:sp>
      <p:cxnSp>
        <p:nvCxnSpPr>
          <p:cNvPr id="7" name="Straight Connector 6"/>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historical figure of jesus ed parish sanders.jpg"/>
          <p:cNvPicPr>
            <a:picLocks noChangeAspect="1"/>
          </p:cNvPicPr>
          <p:nvPr/>
        </p:nvPicPr>
        <p:blipFill>
          <a:blip r:embed="rId3" cstate="print">
            <a:duotone>
              <a:prstClr val="black"/>
              <a:srgbClr val="D9C3A5">
                <a:tint val="50000"/>
                <a:satMod val="180000"/>
              </a:srgbClr>
            </a:duotone>
          </a:blip>
          <a:stretch>
            <a:fillRect/>
          </a:stretch>
        </p:blipFill>
        <p:spPr>
          <a:xfrm>
            <a:off x="5486400" y="1219200"/>
            <a:ext cx="3048000" cy="4648200"/>
          </a:xfrm>
          <a:prstGeom prst="rect">
            <a:avLst/>
          </a:prstGeom>
          <a:effectLst>
            <a:softEdge rad="63500"/>
          </a:effectLst>
        </p:spPr>
      </p:pic>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914400"/>
            <a:ext cx="8839200" cy="5324535"/>
          </a:xfrm>
          <a:prstGeom prst="rect">
            <a:avLst/>
          </a:prstGeom>
          <a:noFill/>
        </p:spPr>
        <p:txBody>
          <a:bodyPr wrap="square" rtlCol="0">
            <a:spAutoFit/>
          </a:bodyPr>
          <a:lstStyle/>
          <a:p>
            <a:r>
              <a:rPr lang="en-US" sz="2000" dirty="0" smtClean="0">
                <a:latin typeface="Arial Narrow" pitchFamily="34" charset="0"/>
              </a:rPr>
              <a:t>“And </a:t>
            </a:r>
            <a:r>
              <a:rPr lang="en-US" sz="2000" dirty="0" smtClean="0">
                <a:latin typeface="Arial Narrow" pitchFamily="34" charset="0"/>
              </a:rPr>
              <a:t>large crowds came to Him, bringing with them those who were lame, crippled, blind, mute, and many others, and they laid them down at His feet; and He healed them. So the crowd marveled as they saw the mute speaking, the crippled restored, and the lame walking, and the blind seeing; and they glorified the God of </a:t>
            </a:r>
            <a:r>
              <a:rPr lang="en-US" sz="2000" dirty="0" smtClean="0">
                <a:latin typeface="Arial Narrow" pitchFamily="34" charset="0"/>
              </a:rPr>
              <a:t>Israel” </a:t>
            </a:r>
            <a:r>
              <a:rPr lang="en-US" sz="2000" dirty="0" smtClean="0">
                <a:latin typeface="Arial Narrow" pitchFamily="34" charset="0"/>
              </a:rPr>
              <a:t>(Matthew 15:30–31</a:t>
            </a:r>
            <a:r>
              <a:rPr lang="en-US" sz="2000" dirty="0" smtClean="0">
                <a:latin typeface="Arial Narrow" pitchFamily="34" charset="0"/>
              </a:rPr>
              <a:t>).</a:t>
            </a:r>
          </a:p>
          <a:p>
            <a:endParaRPr lang="en-US" sz="2000" dirty="0" smtClean="0">
              <a:latin typeface="Arial Narrow" pitchFamily="34" charset="0"/>
            </a:endParaRPr>
          </a:p>
          <a:p>
            <a:r>
              <a:rPr lang="en-US" sz="2000" dirty="0" smtClean="0">
                <a:latin typeface="Arial Narrow" pitchFamily="34" charset="0"/>
              </a:rPr>
              <a:t>“</a:t>
            </a:r>
            <a:r>
              <a:rPr lang="en-US" sz="2000" dirty="0" smtClean="0">
                <a:latin typeface="Arial Narrow" pitchFamily="34" charset="0"/>
              </a:rPr>
              <a:t>About this time there lived Jesus, a wise </a:t>
            </a:r>
            <a:r>
              <a:rPr lang="en-US" sz="2000" dirty="0" smtClean="0">
                <a:latin typeface="Arial Narrow" pitchFamily="34" charset="0"/>
              </a:rPr>
              <a:t>man. For </a:t>
            </a:r>
            <a:r>
              <a:rPr lang="en-US" sz="2000" dirty="0" smtClean="0">
                <a:latin typeface="Arial Narrow" pitchFamily="34" charset="0"/>
              </a:rPr>
              <a:t>he was one who wrought </a:t>
            </a:r>
            <a:r>
              <a:rPr lang="en-US" sz="2000" dirty="0" smtClean="0">
                <a:solidFill>
                  <a:srgbClr val="FF0000"/>
                </a:solidFill>
                <a:latin typeface="Arial Narrow" pitchFamily="34" charset="0"/>
              </a:rPr>
              <a:t>surprising </a:t>
            </a:r>
            <a:r>
              <a:rPr lang="en-US" sz="2000" dirty="0" smtClean="0">
                <a:solidFill>
                  <a:srgbClr val="FF0000"/>
                </a:solidFill>
                <a:latin typeface="Arial Narrow" pitchFamily="34" charset="0"/>
              </a:rPr>
              <a:t>feats</a:t>
            </a:r>
            <a:r>
              <a:rPr lang="en-US" sz="2000" dirty="0" smtClean="0">
                <a:latin typeface="Arial Narrow" pitchFamily="34" charset="0"/>
              </a:rPr>
              <a:t>…” (Josephus, Antiquities 18.63, one historically accepted version).</a:t>
            </a:r>
          </a:p>
          <a:p>
            <a:endParaRPr lang="en-US" sz="2000" dirty="0" smtClean="0">
              <a:latin typeface="Arial Narrow" pitchFamily="34" charset="0"/>
            </a:endParaRPr>
          </a:p>
          <a:p>
            <a:r>
              <a:rPr lang="en-US" sz="2000" dirty="0" smtClean="0">
                <a:latin typeface="Arial Narrow" pitchFamily="34" charset="0"/>
              </a:rPr>
              <a:t>"Jesus had come from a village in Judea, and was the son of a poor Jewess </a:t>
            </a:r>
            <a:r>
              <a:rPr lang="en-US" sz="2000" dirty="0" smtClean="0">
                <a:latin typeface="Arial Narrow" pitchFamily="34" charset="0"/>
              </a:rPr>
              <a:t>who . . . gave </a:t>
            </a:r>
            <a:r>
              <a:rPr lang="en-US" sz="2000" dirty="0" smtClean="0">
                <a:latin typeface="Arial Narrow" pitchFamily="34" charset="0"/>
              </a:rPr>
              <a:t>birth to </a:t>
            </a:r>
            <a:r>
              <a:rPr lang="en-US" sz="2000" dirty="0" smtClean="0">
                <a:latin typeface="Arial Narrow" pitchFamily="34" charset="0"/>
              </a:rPr>
              <a:t>Jesus. . . .Jesus</a:t>
            </a:r>
            <a:r>
              <a:rPr lang="en-US" sz="2000" dirty="0" smtClean="0">
                <a:latin typeface="Arial Narrow" pitchFamily="34" charset="0"/>
              </a:rPr>
              <a:t>, on account of his poverty, was hired out to go to Egypt. While there </a:t>
            </a:r>
            <a:r>
              <a:rPr lang="en-US" sz="2000" dirty="0" smtClean="0">
                <a:solidFill>
                  <a:srgbClr val="FF0000"/>
                </a:solidFill>
                <a:latin typeface="Arial Narrow" pitchFamily="34" charset="0"/>
              </a:rPr>
              <a:t>he acquired certain (magical) powers</a:t>
            </a:r>
            <a:r>
              <a:rPr lang="en-US" sz="2000" dirty="0" smtClean="0">
                <a:latin typeface="Arial Narrow" pitchFamily="34" charset="0"/>
              </a:rPr>
              <a:t> which Egyptians pride themselves on possessing. He returned home </a:t>
            </a:r>
            <a:r>
              <a:rPr lang="en-US" sz="2000" dirty="0" smtClean="0">
                <a:solidFill>
                  <a:schemeClr val="bg1"/>
                </a:solidFill>
                <a:latin typeface="Arial Narrow" pitchFamily="34" charset="0"/>
              </a:rPr>
              <a:t>highly elated at </a:t>
            </a:r>
            <a:r>
              <a:rPr lang="en-US" sz="2000" dirty="0" smtClean="0">
                <a:solidFill>
                  <a:srgbClr val="FF0000"/>
                </a:solidFill>
                <a:latin typeface="Arial Narrow" pitchFamily="34" charset="0"/>
              </a:rPr>
              <a:t>possessing these powers, and on the strength of them gave himself out to be a god</a:t>
            </a:r>
            <a:r>
              <a:rPr lang="en-US" sz="2000" dirty="0" smtClean="0">
                <a:latin typeface="Arial Narrow" pitchFamily="34" charset="0"/>
              </a:rPr>
              <a:t>.” (</a:t>
            </a:r>
            <a:r>
              <a:rPr lang="en-US" sz="2000" dirty="0" err="1" smtClean="0">
                <a:latin typeface="Arial Narrow" pitchFamily="34" charset="0"/>
              </a:rPr>
              <a:t>Celsus</a:t>
            </a:r>
            <a:r>
              <a:rPr lang="en-US" sz="2000" dirty="0" smtClean="0">
                <a:latin typeface="Arial Narrow" pitchFamily="34" charset="0"/>
              </a:rPr>
              <a:t>, from Contra </a:t>
            </a:r>
            <a:r>
              <a:rPr lang="en-US" sz="2000" dirty="0" err="1" smtClean="0">
                <a:latin typeface="Arial Narrow" pitchFamily="34" charset="0"/>
              </a:rPr>
              <a:t>Celsum</a:t>
            </a:r>
            <a:r>
              <a:rPr lang="en-US" sz="2000" dirty="0" smtClean="0">
                <a:latin typeface="Arial Narrow" pitchFamily="34" charset="0"/>
              </a:rPr>
              <a:t> 1.28).</a:t>
            </a:r>
          </a:p>
          <a:p>
            <a:endParaRPr lang="en-US" sz="2000" dirty="0" smtClean="0">
              <a:latin typeface="Arial Narrow" pitchFamily="34" charset="0"/>
            </a:endParaRPr>
          </a:p>
          <a:p>
            <a:r>
              <a:rPr lang="en-US" sz="2000" dirty="0" smtClean="0">
                <a:latin typeface="Arial Narrow" pitchFamily="34" charset="0"/>
              </a:rPr>
              <a:t>“On the eve of the Passover </a:t>
            </a:r>
            <a:r>
              <a:rPr lang="en-US" sz="2000" dirty="0" err="1" smtClean="0">
                <a:latin typeface="Arial Narrow" pitchFamily="34" charset="0"/>
              </a:rPr>
              <a:t>Yeshu</a:t>
            </a:r>
            <a:r>
              <a:rPr lang="en-US" sz="2000" dirty="0" smtClean="0">
                <a:latin typeface="Arial Narrow" pitchFamily="34" charset="0"/>
              </a:rPr>
              <a:t>  was hanged. For forty days before the execution took place, a herald went forth and cried, 'He is going forth to be stoned because </a:t>
            </a:r>
            <a:r>
              <a:rPr lang="en-US" sz="2000" dirty="0" smtClean="0">
                <a:solidFill>
                  <a:srgbClr val="FF0000"/>
                </a:solidFill>
                <a:latin typeface="Arial Narrow" pitchFamily="34" charset="0"/>
              </a:rPr>
              <a:t>he has </a:t>
            </a:r>
            <a:r>
              <a:rPr lang="en-US" sz="2000" dirty="0" smtClean="0">
                <a:solidFill>
                  <a:srgbClr val="FF0000"/>
                </a:solidFill>
                <a:latin typeface="Arial Narrow" pitchFamily="34" charset="0"/>
              </a:rPr>
              <a:t>practiced </a:t>
            </a:r>
            <a:r>
              <a:rPr lang="en-US" sz="2000" dirty="0" smtClean="0">
                <a:solidFill>
                  <a:srgbClr val="FF0000"/>
                </a:solidFill>
                <a:latin typeface="Arial Narrow" pitchFamily="34" charset="0"/>
              </a:rPr>
              <a:t>sorcery</a:t>
            </a:r>
            <a:r>
              <a:rPr lang="en-US" sz="2000" dirty="0" smtClean="0">
                <a:latin typeface="Arial Narrow" pitchFamily="34" charset="0"/>
              </a:rPr>
              <a:t> and enticed Israel to </a:t>
            </a:r>
            <a:r>
              <a:rPr lang="en-US" sz="2000" dirty="0" err="1" smtClean="0">
                <a:latin typeface="Arial Narrow" pitchFamily="34" charset="0"/>
              </a:rPr>
              <a:t>apostacy</a:t>
            </a:r>
            <a:r>
              <a:rPr lang="en-US" sz="2000" dirty="0" smtClean="0">
                <a:latin typeface="Arial Narrow" pitchFamily="34" charset="0"/>
              </a:rPr>
              <a:t>’” (Jewish Sanhedrin, 43a).</a:t>
            </a:r>
            <a:endParaRPr lang="en-US" sz="2000" dirty="0" smtClean="0">
              <a:latin typeface="Arial Narrow" pitchFamily="34" charset="0"/>
            </a:endParaRPr>
          </a:p>
        </p:txBody>
      </p:sp>
      <p:sp>
        <p:nvSpPr>
          <p:cNvPr id="5" name="TextBox 4"/>
          <p:cNvSpPr txBox="1"/>
          <p:nvPr/>
        </p:nvSpPr>
        <p:spPr>
          <a:xfrm>
            <a:off x="205968" y="149577"/>
            <a:ext cx="8938031" cy="584775"/>
          </a:xfrm>
          <a:prstGeom prst="rect">
            <a:avLst/>
          </a:prstGeom>
          <a:noFill/>
        </p:spPr>
        <p:txBody>
          <a:bodyPr wrap="square" rtlCol="0">
            <a:spAutoFit/>
          </a:bodyPr>
          <a:lstStyle/>
          <a:p>
            <a:r>
              <a:rPr lang="en-US" sz="3200" dirty="0" smtClean="0">
                <a:latin typeface="Arial Narrow" pitchFamily="34" charset="0"/>
              </a:rPr>
              <a:t>What Can We Know About Jesus’ Miracles?</a:t>
            </a:r>
            <a:endParaRPr lang="en-US" sz="3200" dirty="0">
              <a:latin typeface="Arial Narrow" pitchFamily="34" charset="0"/>
            </a:endParaRPr>
          </a:p>
        </p:txBody>
      </p:sp>
      <p:cxnSp>
        <p:nvCxnSpPr>
          <p:cNvPr id="7" name="Straight Connector 6"/>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1363682"/>
            <a:ext cx="4876800" cy="3970318"/>
          </a:xfrm>
          <a:prstGeom prst="rect">
            <a:avLst/>
          </a:prstGeom>
          <a:noFill/>
        </p:spPr>
        <p:txBody>
          <a:bodyPr wrap="square" rtlCol="0">
            <a:spAutoFit/>
          </a:bodyPr>
          <a:lstStyle/>
          <a:p>
            <a:pPr marL="457200" indent="-457200" algn="r"/>
            <a:r>
              <a:rPr lang="en-US" sz="2800" dirty="0" smtClean="0">
                <a:latin typeface="Arial Narrow" pitchFamily="34" charset="0"/>
              </a:rPr>
              <a:t>“What is interesting in this testimony [extra-biblical writings], hardly partisan of behalf of Christian claims, is that the accounts of Jesus’ healing and </a:t>
            </a:r>
            <a:r>
              <a:rPr lang="en-US" sz="2800" dirty="0" err="1" smtClean="0">
                <a:latin typeface="Arial Narrow" pitchFamily="34" charset="0"/>
              </a:rPr>
              <a:t>exorcistic</a:t>
            </a:r>
            <a:r>
              <a:rPr lang="en-US" sz="2800" dirty="0" smtClean="0">
                <a:latin typeface="Arial Narrow" pitchFamily="34" charset="0"/>
              </a:rPr>
              <a:t> success are nowhere disputed, only the reasons for that success.”  </a:t>
            </a:r>
            <a:endParaRPr lang="en-US" sz="2800" dirty="0" smtClean="0">
              <a:latin typeface="Arial Narrow" pitchFamily="34" charset="0"/>
            </a:endParaRPr>
          </a:p>
          <a:p>
            <a:pPr marL="457200" indent="-457200" algn="r"/>
            <a:r>
              <a:rPr lang="en-US" sz="2800" dirty="0" smtClean="0">
                <a:solidFill>
                  <a:srgbClr val="FF0000"/>
                </a:solidFill>
                <a:latin typeface="Arial Narrow" pitchFamily="34" charset="0"/>
              </a:rPr>
              <a:t>– James Dunn</a:t>
            </a:r>
            <a:endParaRPr lang="en-US" sz="2800" dirty="0" smtClean="0">
              <a:solidFill>
                <a:srgbClr val="FF0000"/>
              </a:solidFill>
              <a:latin typeface="Arial Narrow" pitchFamily="34" charset="0"/>
            </a:endParaRPr>
          </a:p>
        </p:txBody>
      </p:sp>
      <p:pic>
        <p:nvPicPr>
          <p:cNvPr id="4" name="Picture 3" descr="james dunn.jpg"/>
          <p:cNvPicPr>
            <a:picLocks noChangeAspect="1"/>
          </p:cNvPicPr>
          <p:nvPr/>
        </p:nvPicPr>
        <p:blipFill>
          <a:blip r:embed="rId3" cstate="print">
            <a:duotone>
              <a:prstClr val="black"/>
              <a:srgbClr val="D9C3A5">
                <a:tint val="50000"/>
                <a:satMod val="180000"/>
              </a:srgbClr>
            </a:duotone>
          </a:blip>
          <a:stretch>
            <a:fillRect/>
          </a:stretch>
        </p:blipFill>
        <p:spPr>
          <a:xfrm>
            <a:off x="5105400" y="609600"/>
            <a:ext cx="3876675" cy="5534025"/>
          </a:xfrm>
          <a:prstGeom prst="rect">
            <a:avLst/>
          </a:prstGeom>
          <a:effectLst>
            <a:softEdge rad="63500"/>
          </a:effectLst>
        </p:spPr>
      </p:pic>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2325231"/>
            <a:ext cx="4648200" cy="2246769"/>
          </a:xfrm>
          <a:prstGeom prst="rect">
            <a:avLst/>
          </a:prstGeom>
          <a:noFill/>
        </p:spPr>
        <p:txBody>
          <a:bodyPr wrap="square" rtlCol="0">
            <a:spAutoFit/>
          </a:bodyPr>
          <a:lstStyle/>
          <a:p>
            <a:pPr marL="457200" indent="-457200" algn="r"/>
            <a:r>
              <a:rPr lang="en-US" sz="2800" dirty="0" smtClean="0">
                <a:latin typeface="Arial Narrow" pitchFamily="34" charset="0"/>
              </a:rPr>
              <a:t>“Historically it is quite doubtful whether Christ ever existed at all, and if he did we know nothing about him</a:t>
            </a:r>
            <a:r>
              <a:rPr lang="en-US" sz="2800" dirty="0" smtClean="0">
                <a:latin typeface="Arial Narrow" pitchFamily="34" charset="0"/>
              </a:rPr>
              <a:t>.”  </a:t>
            </a:r>
            <a:endParaRPr lang="en-US" sz="2800" dirty="0" smtClean="0">
              <a:latin typeface="Arial Narrow" pitchFamily="34" charset="0"/>
            </a:endParaRPr>
          </a:p>
          <a:p>
            <a:pPr marL="457200" indent="-457200" algn="r"/>
            <a:r>
              <a:rPr lang="en-US" sz="2800" dirty="0" smtClean="0">
                <a:solidFill>
                  <a:srgbClr val="FF0000"/>
                </a:solidFill>
                <a:latin typeface="Arial Narrow" pitchFamily="34" charset="0"/>
              </a:rPr>
              <a:t>– Bertrand Russell</a:t>
            </a:r>
            <a:endParaRPr lang="en-US" sz="2800" dirty="0" smtClean="0">
              <a:solidFill>
                <a:srgbClr val="FF0000"/>
              </a:solidFill>
              <a:latin typeface="Arial Narrow" pitchFamily="34" charset="0"/>
            </a:endParaRPr>
          </a:p>
        </p:txBody>
      </p:sp>
      <p:pic>
        <p:nvPicPr>
          <p:cNvPr id="5" name="Picture 4" descr="bertrand-russell.gif"/>
          <p:cNvPicPr>
            <a:picLocks noChangeAspect="1"/>
          </p:cNvPicPr>
          <p:nvPr/>
        </p:nvPicPr>
        <p:blipFill>
          <a:blip r:embed="rId3" cstate="print">
            <a:duotone>
              <a:prstClr val="black"/>
              <a:srgbClr val="D9C3A5">
                <a:tint val="50000"/>
                <a:satMod val="180000"/>
              </a:srgbClr>
            </a:duotone>
          </a:blip>
          <a:stretch>
            <a:fillRect/>
          </a:stretch>
        </p:blipFill>
        <p:spPr>
          <a:xfrm>
            <a:off x="5105400" y="609600"/>
            <a:ext cx="3762375" cy="5715000"/>
          </a:xfrm>
          <a:prstGeom prst="rect">
            <a:avLst/>
          </a:prstGeom>
          <a:effectLst>
            <a:softEdge rad="63500"/>
          </a:effectLst>
        </p:spPr>
      </p:pic>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143000"/>
            <a:ext cx="8686800" cy="5601533"/>
          </a:xfrm>
          <a:prstGeom prst="rect">
            <a:avLst/>
          </a:prstGeom>
          <a:noFill/>
        </p:spPr>
        <p:txBody>
          <a:bodyPr wrap="square" rtlCol="0">
            <a:spAutoFit/>
          </a:bodyPr>
          <a:lstStyle/>
          <a:p>
            <a:pPr marL="230188" indent="-230188">
              <a:buFont typeface="Arial" pitchFamily="34" charset="0"/>
              <a:buChar char="•"/>
            </a:pPr>
            <a:r>
              <a:rPr lang="en-US" sz="2200" dirty="0" smtClean="0">
                <a:solidFill>
                  <a:schemeClr val="bg1"/>
                </a:solidFill>
                <a:latin typeface="Arial Narrow" pitchFamily="34" charset="0"/>
              </a:rPr>
              <a:t>“Festus was now dead, and </a:t>
            </a:r>
            <a:r>
              <a:rPr lang="en-US" sz="2200" dirty="0" err="1" smtClean="0">
                <a:solidFill>
                  <a:schemeClr val="bg1"/>
                </a:solidFill>
                <a:latin typeface="Arial Narrow" pitchFamily="34" charset="0"/>
              </a:rPr>
              <a:t>Albius</a:t>
            </a:r>
            <a:r>
              <a:rPr lang="en-US" sz="2200" dirty="0" smtClean="0">
                <a:solidFill>
                  <a:schemeClr val="bg1"/>
                </a:solidFill>
                <a:latin typeface="Arial Narrow" pitchFamily="34" charset="0"/>
              </a:rPr>
              <a:t> was but upon the raid; so he assembled the Sanhedrin of the judges, and brought before them the brother of Jesus, who was called Christ, whose name was James, and some others, and when he had formed an accusation against them as breakers of the law, he delivered him to be stoned” </a:t>
            </a:r>
            <a:r>
              <a:rPr lang="en-US" sz="2200" dirty="0" smtClean="0">
                <a:solidFill>
                  <a:srgbClr val="FF0000"/>
                </a:solidFill>
                <a:latin typeface="Arial Narrow" pitchFamily="34" charset="0"/>
              </a:rPr>
              <a:t>– </a:t>
            </a:r>
            <a:r>
              <a:rPr lang="en-US" sz="2200" dirty="0" smtClean="0">
                <a:solidFill>
                  <a:srgbClr val="FF0000"/>
                </a:solidFill>
                <a:latin typeface="Arial Narrow" pitchFamily="34" charset="0"/>
              </a:rPr>
              <a:t>Josephus, Antiquities 20.9.1.</a:t>
            </a:r>
          </a:p>
          <a:p>
            <a:pPr marL="230188" indent="-230188">
              <a:buFont typeface="Arial" pitchFamily="34" charset="0"/>
              <a:buChar char="•"/>
            </a:pPr>
            <a:r>
              <a:rPr lang="en-US" sz="2200" dirty="0" smtClean="0">
                <a:solidFill>
                  <a:schemeClr val="bg1"/>
                </a:solidFill>
                <a:latin typeface="Arial Narrow" pitchFamily="34" charset="0"/>
              </a:rPr>
              <a:t> “At this time there was a wise man who was called Jesus. And his conduct was good and was known to be virtuous. Many people among the Jews and other nations became his disciples. Pilate condemned him to be crucified and to die. And those who had become his disciples did not abandon his discipleship. They reported that he had appeared to them three days after his crucifixion and that he was alive; accordingly, he was perhaps the messiah concerning whom the prophets have recounted wonders.” </a:t>
            </a:r>
            <a:r>
              <a:rPr lang="en-US" sz="2200" dirty="0" smtClean="0">
                <a:solidFill>
                  <a:srgbClr val="FF0000"/>
                </a:solidFill>
                <a:latin typeface="Arial Narrow" pitchFamily="34" charset="0"/>
              </a:rPr>
              <a:t>– </a:t>
            </a:r>
            <a:r>
              <a:rPr lang="en-US" sz="2200" dirty="0" smtClean="0">
                <a:solidFill>
                  <a:srgbClr val="FF0000"/>
                </a:solidFill>
                <a:latin typeface="Arial Narrow" pitchFamily="34" charset="0"/>
              </a:rPr>
              <a:t>Josephus, Antiquities 18.3.3, one historically accepted rendering of Jesus’ life. </a:t>
            </a:r>
          </a:p>
          <a:p>
            <a:pPr marL="230188" indent="-230188">
              <a:buFont typeface="Arial" pitchFamily="34" charset="0"/>
              <a:buChar char="•"/>
            </a:pPr>
            <a:r>
              <a:rPr lang="en-US" sz="2200" dirty="0" smtClean="0">
                <a:solidFill>
                  <a:prstClr val="white"/>
                </a:solidFill>
                <a:latin typeface="Arial Narrow" pitchFamily="34" charset="0"/>
                <a:cs typeface="FreesiaUPC" pitchFamily="34" charset="-34"/>
              </a:rPr>
              <a:t>On the eve of Passover Yeshua was hanged … since nothing was brought forward in his </a:t>
            </a:r>
            <a:r>
              <a:rPr lang="en-US" sz="2200" dirty="0" err="1" smtClean="0">
                <a:solidFill>
                  <a:prstClr val="white"/>
                </a:solidFill>
                <a:latin typeface="Arial Narrow" pitchFamily="34" charset="0"/>
                <a:cs typeface="FreesiaUPC" pitchFamily="34" charset="-34"/>
              </a:rPr>
              <a:t>favour</a:t>
            </a:r>
            <a:r>
              <a:rPr lang="en-US" sz="2200" dirty="0" smtClean="0">
                <a:solidFill>
                  <a:prstClr val="white"/>
                </a:solidFill>
                <a:latin typeface="Arial Narrow" pitchFamily="34" charset="0"/>
                <a:cs typeface="FreesiaUPC" pitchFamily="34" charset="-34"/>
              </a:rPr>
              <a:t> he was hanged on the eve of the Passover!” – </a:t>
            </a:r>
            <a:r>
              <a:rPr lang="en-US" sz="2200" dirty="0" smtClean="0">
                <a:solidFill>
                  <a:srgbClr val="FF0000"/>
                </a:solidFill>
                <a:latin typeface="Arial Narrow" pitchFamily="34" charset="0"/>
                <a:cs typeface="FreesiaUPC" pitchFamily="34" charset="-34"/>
              </a:rPr>
              <a:t>Sanhedrin 43a.</a:t>
            </a:r>
            <a:endParaRPr lang="en-US" sz="2200" dirty="0" smtClean="0">
              <a:solidFill>
                <a:schemeClr val="bg1"/>
              </a:solidFill>
              <a:latin typeface="Arial Narrow" pitchFamily="34" charset="0"/>
            </a:endParaRPr>
          </a:p>
        </p:txBody>
      </p:sp>
      <p:sp>
        <p:nvSpPr>
          <p:cNvPr id="5" name="TextBox 4"/>
          <p:cNvSpPr txBox="1"/>
          <p:nvPr/>
        </p:nvSpPr>
        <p:spPr>
          <a:xfrm>
            <a:off x="205968" y="149577"/>
            <a:ext cx="8938031" cy="553998"/>
          </a:xfrm>
          <a:prstGeom prst="rect">
            <a:avLst/>
          </a:prstGeom>
          <a:noFill/>
        </p:spPr>
        <p:txBody>
          <a:bodyPr wrap="square" rtlCol="0">
            <a:spAutoFit/>
          </a:bodyPr>
          <a:lstStyle/>
          <a:p>
            <a:r>
              <a:rPr lang="en-US" sz="3000" dirty="0" smtClean="0">
                <a:latin typeface="Arial Narrow" pitchFamily="34" charset="0"/>
              </a:rPr>
              <a:t>What do Extra-New Testament Sources Tell Us About Jesus? </a:t>
            </a:r>
            <a:endParaRPr lang="en-US" sz="3000" dirty="0">
              <a:latin typeface="Arial Narrow" pitchFamily="34" charset="0"/>
            </a:endParaRPr>
          </a:p>
        </p:txBody>
      </p:sp>
      <p:cxnSp>
        <p:nvCxnSpPr>
          <p:cNvPr id="7" name="Straight Connector 6"/>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143000"/>
            <a:ext cx="8686800" cy="5324535"/>
          </a:xfrm>
          <a:prstGeom prst="rect">
            <a:avLst/>
          </a:prstGeom>
          <a:noFill/>
        </p:spPr>
        <p:txBody>
          <a:bodyPr wrap="square" rtlCol="0">
            <a:spAutoFit/>
          </a:bodyPr>
          <a:lstStyle/>
          <a:p>
            <a:pPr marL="230188" indent="-230188">
              <a:buFont typeface="Arial" pitchFamily="34" charset="0"/>
              <a:buChar char="•"/>
            </a:pPr>
            <a:r>
              <a:rPr lang="en-US" sz="2000" dirty="0" smtClean="0">
                <a:solidFill>
                  <a:schemeClr val="bg1"/>
                </a:solidFill>
                <a:latin typeface="Arial Narrow" pitchFamily="34" charset="0"/>
              </a:rPr>
              <a:t>“Nero substituted as culprits and punished with the utmost refinements of cruelty, a class of men loathed for their vices whom the crowd styled Christians. Christus, from whom they got their name, had been executed by sentence of the procurator Pontius Pilate when Tiberius was emperor.”  </a:t>
            </a:r>
            <a:r>
              <a:rPr lang="en-US" sz="2000" dirty="0" smtClean="0">
                <a:solidFill>
                  <a:srgbClr val="FF0000"/>
                </a:solidFill>
                <a:latin typeface="Arial Narrow" pitchFamily="34" charset="0"/>
              </a:rPr>
              <a:t>– </a:t>
            </a:r>
            <a:r>
              <a:rPr lang="en-US" sz="2000" dirty="0" smtClean="0">
                <a:solidFill>
                  <a:srgbClr val="FF0000"/>
                </a:solidFill>
                <a:latin typeface="Arial Narrow" pitchFamily="34" charset="0"/>
              </a:rPr>
              <a:t>Tacitus, Annals</a:t>
            </a:r>
            <a:r>
              <a:rPr lang="en-US" sz="2000" dirty="0" smtClean="0">
                <a:solidFill>
                  <a:srgbClr val="FF0000"/>
                </a:solidFill>
                <a:latin typeface="Arial Narrow" pitchFamily="34" charset="0"/>
              </a:rPr>
              <a:t>, Book 15. </a:t>
            </a:r>
            <a:endParaRPr lang="en-US" sz="2000" dirty="0" smtClean="0">
              <a:solidFill>
                <a:srgbClr val="FF0000"/>
              </a:solidFill>
              <a:latin typeface="Arial Narrow" pitchFamily="34" charset="0"/>
            </a:endParaRPr>
          </a:p>
          <a:p>
            <a:pPr marL="230188" indent="-230188">
              <a:buFont typeface="Arial" pitchFamily="34" charset="0"/>
              <a:buChar char="•"/>
            </a:pPr>
            <a:r>
              <a:rPr lang="en-US" sz="2000" dirty="0" smtClean="0">
                <a:solidFill>
                  <a:schemeClr val="bg1"/>
                </a:solidFill>
                <a:latin typeface="Arial Narrow" pitchFamily="34" charset="0"/>
              </a:rPr>
              <a:t>“They were in the habit of meeting on a certain fixed day before it was light, when they sang an anthem to Christ as God, and bound themselves by a solemn oath not to commit any wicked deed…”  </a:t>
            </a:r>
            <a:r>
              <a:rPr lang="en-US" sz="2000" dirty="0" smtClean="0">
                <a:solidFill>
                  <a:srgbClr val="FF0000"/>
                </a:solidFill>
                <a:latin typeface="Arial Narrow" pitchFamily="34" charset="0"/>
              </a:rPr>
              <a:t>– </a:t>
            </a:r>
            <a:r>
              <a:rPr lang="en-US" sz="2000" dirty="0" smtClean="0">
                <a:solidFill>
                  <a:srgbClr val="FF0000"/>
                </a:solidFill>
                <a:latin typeface="Arial Narrow" pitchFamily="34" charset="0"/>
              </a:rPr>
              <a:t>Pliny the Younger, Letters</a:t>
            </a:r>
            <a:r>
              <a:rPr lang="en-US" sz="2000" dirty="0" smtClean="0">
                <a:solidFill>
                  <a:srgbClr val="FF0000"/>
                </a:solidFill>
                <a:latin typeface="Arial Narrow" pitchFamily="34" charset="0"/>
              </a:rPr>
              <a:t>, Series 10. </a:t>
            </a:r>
            <a:endParaRPr lang="en-US" sz="2000" dirty="0" smtClean="0">
              <a:solidFill>
                <a:srgbClr val="FF0000"/>
              </a:solidFill>
              <a:latin typeface="Arial Narrow" pitchFamily="34" charset="0"/>
            </a:endParaRPr>
          </a:p>
          <a:p>
            <a:pPr marL="230188" indent="-230188">
              <a:buFont typeface="Arial" pitchFamily="34" charset="0"/>
              <a:buChar char="•"/>
            </a:pPr>
            <a:r>
              <a:rPr lang="en-US" sz="2000" dirty="0" smtClean="0">
                <a:solidFill>
                  <a:schemeClr val="bg1"/>
                </a:solidFill>
                <a:latin typeface="Arial Narrow" pitchFamily="34" charset="0"/>
              </a:rPr>
              <a:t>The Christians, you know, worship a man to this day – the distinguished personage who introduced their novel rites and was crucified on that </a:t>
            </a:r>
            <a:r>
              <a:rPr lang="en-US" sz="2000" dirty="0" smtClean="0">
                <a:solidFill>
                  <a:schemeClr val="bg1"/>
                </a:solidFill>
                <a:latin typeface="Arial Narrow" pitchFamily="34" charset="0"/>
              </a:rPr>
              <a:t>account…these </a:t>
            </a:r>
            <a:r>
              <a:rPr lang="en-US" sz="2000" dirty="0" smtClean="0">
                <a:solidFill>
                  <a:schemeClr val="bg1"/>
                </a:solidFill>
                <a:latin typeface="Arial Narrow" pitchFamily="34" charset="0"/>
              </a:rPr>
              <a:t>misguided creatures … deny the gods of Greece and worship the crucified sage and live after his laws”  </a:t>
            </a:r>
            <a:r>
              <a:rPr lang="en-US" sz="2000" dirty="0" smtClean="0">
                <a:solidFill>
                  <a:srgbClr val="FF0000"/>
                </a:solidFill>
                <a:latin typeface="Arial Narrow" pitchFamily="34" charset="0"/>
              </a:rPr>
              <a:t>– </a:t>
            </a:r>
            <a:r>
              <a:rPr lang="en-US" sz="2000" dirty="0" smtClean="0">
                <a:solidFill>
                  <a:srgbClr val="FF0000"/>
                </a:solidFill>
                <a:latin typeface="Arial Narrow" pitchFamily="34" charset="0"/>
              </a:rPr>
              <a:t>Lucian, The </a:t>
            </a:r>
            <a:r>
              <a:rPr lang="en-US" sz="2000" dirty="0" smtClean="0">
                <a:solidFill>
                  <a:srgbClr val="FF0000"/>
                </a:solidFill>
                <a:latin typeface="Arial Narrow" pitchFamily="34" charset="0"/>
              </a:rPr>
              <a:t>Works of Lucian of </a:t>
            </a:r>
            <a:r>
              <a:rPr lang="en-US" sz="2000" dirty="0" err="1" smtClean="0">
                <a:solidFill>
                  <a:srgbClr val="FF0000"/>
                </a:solidFill>
                <a:latin typeface="Arial Narrow" pitchFamily="34" charset="0"/>
              </a:rPr>
              <a:t>Samosata</a:t>
            </a:r>
            <a:r>
              <a:rPr lang="en-US" sz="2000" dirty="0" smtClean="0">
                <a:solidFill>
                  <a:schemeClr val="bg1"/>
                </a:solidFill>
                <a:latin typeface="Arial Narrow" pitchFamily="34" charset="0"/>
              </a:rPr>
              <a:t>.</a:t>
            </a:r>
          </a:p>
          <a:p>
            <a:pPr marL="230188" indent="-230188">
              <a:buFont typeface="Arial" pitchFamily="34" charset="0"/>
              <a:buChar char="•"/>
            </a:pPr>
            <a:r>
              <a:rPr lang="en-US" sz="2000" dirty="0" smtClean="0">
                <a:solidFill>
                  <a:schemeClr val="bg1"/>
                </a:solidFill>
                <a:latin typeface="Arial Narrow" pitchFamily="34" charset="0"/>
              </a:rPr>
              <a:t>“Now if the Christians worshipped only one God they might have reason on their side … But as a matter of fact they worship a man who appeared only recently. And their worship of this Jesus is the more outrageous because they refuse to listen to any talk about God, the father of all, unless it includes some reference to Jesus</a:t>
            </a:r>
            <a:r>
              <a:rPr lang="en-US" sz="2000" dirty="0" smtClean="0">
                <a:solidFill>
                  <a:schemeClr val="bg1"/>
                </a:solidFill>
                <a:latin typeface="Arial Narrow" pitchFamily="34" charset="0"/>
              </a:rPr>
              <a:t>….</a:t>
            </a:r>
            <a:r>
              <a:rPr lang="en-US" sz="2000" dirty="0" smtClean="0">
                <a:solidFill>
                  <a:schemeClr val="bg1"/>
                </a:solidFill>
                <a:latin typeface="Arial Narrow" pitchFamily="34" charset="0"/>
              </a:rPr>
              <a:t>And when they call him Son of God, they are not really paying homage to God, rather, they are attempting to exalt Jesus to the heights.”  </a:t>
            </a:r>
            <a:r>
              <a:rPr lang="en-US" sz="2000" dirty="0" smtClean="0">
                <a:solidFill>
                  <a:srgbClr val="FF0000"/>
                </a:solidFill>
                <a:latin typeface="Arial Narrow" pitchFamily="34" charset="0"/>
              </a:rPr>
              <a:t>– </a:t>
            </a:r>
            <a:r>
              <a:rPr lang="en-US" sz="2000" dirty="0" err="1" smtClean="0">
                <a:solidFill>
                  <a:srgbClr val="FF0000"/>
                </a:solidFill>
                <a:latin typeface="Arial Narrow" pitchFamily="34" charset="0"/>
              </a:rPr>
              <a:t>Celsus</a:t>
            </a:r>
            <a:r>
              <a:rPr lang="en-US" sz="2000" dirty="0" smtClean="0">
                <a:solidFill>
                  <a:srgbClr val="FF0000"/>
                </a:solidFill>
                <a:latin typeface="Arial Narrow" pitchFamily="34" charset="0"/>
              </a:rPr>
              <a:t>, Contra </a:t>
            </a:r>
            <a:r>
              <a:rPr lang="en-US" sz="2000" dirty="0" err="1" smtClean="0">
                <a:solidFill>
                  <a:srgbClr val="FF0000"/>
                </a:solidFill>
                <a:latin typeface="Arial Narrow" pitchFamily="34" charset="0"/>
              </a:rPr>
              <a:t>Celsum</a:t>
            </a:r>
            <a:r>
              <a:rPr lang="en-US" sz="2000" dirty="0" smtClean="0">
                <a:solidFill>
                  <a:schemeClr val="bg1"/>
                </a:solidFill>
                <a:latin typeface="Arial Narrow" pitchFamily="34" charset="0"/>
              </a:rPr>
              <a:t>. </a:t>
            </a:r>
          </a:p>
        </p:txBody>
      </p:sp>
      <p:sp>
        <p:nvSpPr>
          <p:cNvPr id="5" name="TextBox 4"/>
          <p:cNvSpPr txBox="1"/>
          <p:nvPr/>
        </p:nvSpPr>
        <p:spPr>
          <a:xfrm>
            <a:off x="205968" y="149577"/>
            <a:ext cx="8938031" cy="584775"/>
          </a:xfrm>
          <a:prstGeom prst="rect">
            <a:avLst/>
          </a:prstGeom>
          <a:noFill/>
        </p:spPr>
        <p:txBody>
          <a:bodyPr wrap="square" rtlCol="0">
            <a:spAutoFit/>
          </a:bodyPr>
          <a:lstStyle/>
          <a:p>
            <a:r>
              <a:rPr lang="en-US" sz="3200" dirty="0" smtClean="0">
                <a:latin typeface="Arial Narrow" pitchFamily="34" charset="0"/>
              </a:rPr>
              <a:t>What do Extra-New Testament Sources Tell Us? </a:t>
            </a:r>
            <a:endParaRPr lang="en-US" sz="3200" dirty="0">
              <a:latin typeface="Arial Narrow" pitchFamily="34" charset="0"/>
            </a:endParaRPr>
          </a:p>
        </p:txBody>
      </p:sp>
      <p:cxnSp>
        <p:nvCxnSpPr>
          <p:cNvPr id="7" name="Straight Connector 6"/>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152400" y="4038600"/>
            <a:ext cx="861060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lang="en-US" sz="2200" dirty="0" smtClean="0">
                <a:latin typeface="Arial Narrow" pitchFamily="34" charset="0"/>
                <a:cs typeface="FreesiaUPC" pitchFamily="34" charset="-34"/>
              </a:rPr>
              <a:t>“What did it avail the </a:t>
            </a:r>
            <a:r>
              <a:rPr lang="en-US" sz="2200" dirty="0" err="1" smtClean="0">
                <a:latin typeface="Arial Narrow" pitchFamily="34" charset="0"/>
                <a:cs typeface="FreesiaUPC" pitchFamily="34" charset="-34"/>
              </a:rPr>
              <a:t>Samians</a:t>
            </a:r>
            <a:r>
              <a:rPr lang="en-US" sz="2200" dirty="0" smtClean="0">
                <a:latin typeface="Arial Narrow" pitchFamily="34" charset="0"/>
                <a:cs typeface="FreesiaUPC" pitchFamily="34" charset="-34"/>
              </a:rPr>
              <a:t> to burn Pythagoras, since their country was entirely buried under stand in one moment? </a:t>
            </a:r>
            <a:r>
              <a:rPr lang="en-US" sz="2200" dirty="0" smtClean="0">
                <a:solidFill>
                  <a:srgbClr val="FF0000"/>
                </a:solidFill>
                <a:latin typeface="Arial Narrow" pitchFamily="34" charset="0"/>
                <a:cs typeface="FreesiaUPC" pitchFamily="34" charset="-34"/>
              </a:rPr>
              <a:t>Or what did avail the Jews to kill their wise king</a:t>
            </a:r>
            <a:r>
              <a:rPr lang="en-US" sz="2200" dirty="0" smtClean="0">
                <a:latin typeface="Arial Narrow" pitchFamily="34" charset="0"/>
                <a:cs typeface="FreesiaUPC" pitchFamily="34" charset="-34"/>
              </a:rPr>
              <a:t>, since their kingdom was taken away from them from that time on….Socrates is not dead, thanks to Plato, nor Pythagoras, because of Hera’s statute. </a:t>
            </a:r>
            <a:r>
              <a:rPr lang="en-US" sz="2200" dirty="0" smtClean="0">
                <a:solidFill>
                  <a:srgbClr val="FF0000"/>
                </a:solidFill>
                <a:latin typeface="Arial Narrow" pitchFamily="34" charset="0"/>
                <a:cs typeface="FreesiaUPC" pitchFamily="34" charset="-34"/>
              </a:rPr>
              <a:t>Nor is the wise king</a:t>
            </a:r>
            <a:r>
              <a:rPr lang="en-US" sz="2200" dirty="0" smtClean="0">
                <a:latin typeface="Arial Narrow" pitchFamily="34" charset="0"/>
                <a:cs typeface="FreesiaUPC" pitchFamily="34" charset="-34"/>
              </a:rPr>
              <a:t>, because of the new law which he has given.” </a:t>
            </a:r>
            <a:endParaRPr lang="en-US" sz="2200" dirty="0" smtClean="0">
              <a:latin typeface="Arial Narrow" pitchFamily="34" charset="0"/>
              <a:cs typeface="FreesiaUPC" pitchFamily="34" charset="-34"/>
            </a:endParaRPr>
          </a:p>
          <a:p>
            <a:pPr algn="r">
              <a:buFontTx/>
              <a:buChar char="-"/>
            </a:pPr>
            <a:r>
              <a:rPr lang="en-US" sz="2200" dirty="0" smtClean="0">
                <a:solidFill>
                  <a:srgbClr val="FF0000"/>
                </a:solidFill>
                <a:latin typeface="Arial Narrow" pitchFamily="34" charset="0"/>
                <a:cs typeface="FreesiaUPC" pitchFamily="34" charset="-34"/>
              </a:rPr>
              <a:t> Mara bar </a:t>
            </a:r>
            <a:r>
              <a:rPr lang="en-US" sz="2200" dirty="0" err="1" smtClean="0">
                <a:solidFill>
                  <a:srgbClr val="FF0000"/>
                </a:solidFill>
                <a:latin typeface="Arial Narrow" pitchFamily="34" charset="0"/>
                <a:cs typeface="FreesiaUPC" pitchFamily="34" charset="-34"/>
              </a:rPr>
              <a:t>Serapion</a:t>
            </a:r>
            <a:endParaRPr lang="en-US" sz="2200" dirty="0" smtClean="0">
              <a:solidFill>
                <a:srgbClr val="FF0000"/>
              </a:solidFill>
              <a:latin typeface="Arial Narrow" pitchFamily="34" charset="0"/>
              <a:cs typeface="FreesiaUPC" pitchFamily="34" charset="-34"/>
            </a:endParaRPr>
          </a:p>
          <a:p>
            <a:pPr algn="r"/>
            <a:r>
              <a:rPr lang="en-US" dirty="0" smtClean="0">
                <a:solidFill>
                  <a:srgbClr val="FF0000"/>
                </a:solidFill>
                <a:latin typeface="Arial Narrow" pitchFamily="34" charset="0"/>
                <a:cs typeface="FreesiaUPC" pitchFamily="34" charset="-34"/>
              </a:rPr>
              <a:t>Stoic Writer, A.D. 75</a:t>
            </a:r>
            <a:endParaRPr lang="en-US" dirty="0">
              <a:solidFill>
                <a:srgbClr val="FF0000"/>
              </a:solidFill>
              <a:latin typeface="Arial Narrow" pitchFamily="34" charset="0"/>
              <a:cs typeface="FreesiaUPC" pitchFamily="34" charset="-34"/>
            </a:endParaRPr>
          </a:p>
        </p:txBody>
      </p:sp>
      <p:pic>
        <p:nvPicPr>
          <p:cNvPr id="7" name="Picture 6" descr="crucifixion-dark.gif"/>
          <p:cNvPicPr>
            <a:picLocks noChangeAspect="1"/>
          </p:cNvPicPr>
          <p:nvPr/>
        </p:nvPicPr>
        <p:blipFill>
          <a:blip r:embed="rId3" cstate="print">
            <a:duotone>
              <a:prstClr val="black"/>
              <a:srgbClr val="D9C3A5">
                <a:tint val="50000"/>
                <a:satMod val="180000"/>
              </a:srgbClr>
            </a:duotone>
          </a:blip>
          <a:stretch>
            <a:fillRect/>
          </a:stretch>
        </p:blipFill>
        <p:spPr>
          <a:xfrm>
            <a:off x="304800" y="228600"/>
            <a:ext cx="8458200" cy="3810000"/>
          </a:xfrm>
          <a:prstGeom prst="rect">
            <a:avLst/>
          </a:prstGeom>
          <a:effectLst>
            <a:softEdge rad="63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914400"/>
            <a:ext cx="5181600" cy="4832092"/>
          </a:xfrm>
          <a:prstGeom prst="rect">
            <a:avLst/>
          </a:prstGeom>
          <a:noFill/>
        </p:spPr>
        <p:txBody>
          <a:bodyPr wrap="square" rtlCol="0">
            <a:spAutoFit/>
          </a:bodyPr>
          <a:lstStyle/>
          <a:p>
            <a:pPr algn="r"/>
            <a:r>
              <a:rPr lang="en-US" sz="2400" dirty="0" smtClean="0">
                <a:latin typeface="Arial Narrow" pitchFamily="34" charset="0"/>
              </a:rPr>
              <a:t>“All this [external historical evidence] </a:t>
            </a:r>
            <a:r>
              <a:rPr lang="en-US" sz="2400" dirty="0" smtClean="0">
                <a:solidFill>
                  <a:srgbClr val="FF0000"/>
                </a:solidFill>
                <a:latin typeface="Arial Narrow" pitchFamily="34" charset="0"/>
              </a:rPr>
              <a:t>certainly does render highly implausible any far-fetched theories that even Jesus’ very existence was a Christian invention</a:t>
            </a:r>
            <a:r>
              <a:rPr lang="en-US" sz="2400" dirty="0" smtClean="0">
                <a:latin typeface="Arial Narrow" pitchFamily="34" charset="0"/>
              </a:rPr>
              <a:t>. The fact that Jesus existed, that he was crucified under Pontius Pilate (for whatever reason) and that he had a band of followers who continued to support his cause, seems to be part of the bedrock of historical tradition. If nothing else, the non-Christian evidence can provide us with certainty on that score.”</a:t>
            </a:r>
          </a:p>
          <a:p>
            <a:pPr marL="457200" indent="-457200" algn="r"/>
            <a:r>
              <a:rPr lang="en-US" sz="2400" dirty="0" smtClean="0">
                <a:solidFill>
                  <a:srgbClr val="FF0000"/>
                </a:solidFill>
                <a:latin typeface="Arial Narrow" pitchFamily="34" charset="0"/>
              </a:rPr>
              <a:t>– Christopher </a:t>
            </a:r>
            <a:r>
              <a:rPr lang="en-US" sz="2400" dirty="0" err="1" smtClean="0">
                <a:solidFill>
                  <a:srgbClr val="FF0000"/>
                </a:solidFill>
                <a:latin typeface="Arial Narrow" pitchFamily="34" charset="0"/>
              </a:rPr>
              <a:t>Tuckett</a:t>
            </a:r>
            <a:endParaRPr lang="en-US" sz="2400" dirty="0" smtClean="0">
              <a:solidFill>
                <a:srgbClr val="FF0000"/>
              </a:solidFill>
              <a:latin typeface="Arial Narrow" pitchFamily="34" charset="0"/>
            </a:endParaRPr>
          </a:p>
          <a:p>
            <a:pPr marL="457200" indent="-457200" algn="r"/>
            <a:r>
              <a:rPr lang="en-US" sz="2000" dirty="0" smtClean="0">
                <a:solidFill>
                  <a:srgbClr val="FF0000"/>
                </a:solidFill>
                <a:latin typeface="Arial Narrow" pitchFamily="34" charset="0"/>
              </a:rPr>
              <a:t>Secular Oxford historian</a:t>
            </a:r>
            <a:endParaRPr lang="en-US" sz="2000" dirty="0" smtClean="0">
              <a:solidFill>
                <a:srgbClr val="FF0000"/>
              </a:solidFill>
              <a:latin typeface="Arial Narrow" pitchFamily="34" charset="0"/>
            </a:endParaRPr>
          </a:p>
        </p:txBody>
      </p:sp>
      <p:pic>
        <p:nvPicPr>
          <p:cNvPr id="7" name="Picture 6" descr="cambridge companion to Jesus.jpg"/>
          <p:cNvPicPr>
            <a:picLocks noChangeAspect="1"/>
          </p:cNvPicPr>
          <p:nvPr/>
        </p:nvPicPr>
        <p:blipFill>
          <a:blip r:embed="rId3" cstate="print">
            <a:duotone>
              <a:prstClr val="black"/>
              <a:srgbClr val="D9C3A5">
                <a:tint val="50000"/>
                <a:satMod val="180000"/>
              </a:srgbClr>
            </a:duotone>
          </a:blip>
          <a:stretch>
            <a:fillRect/>
          </a:stretch>
        </p:blipFill>
        <p:spPr>
          <a:xfrm>
            <a:off x="5410200" y="838200"/>
            <a:ext cx="3200400" cy="4907280"/>
          </a:xfrm>
          <a:prstGeom prst="rect">
            <a:avLst/>
          </a:prstGeom>
          <a:effectLst>
            <a:softEdge rad="63500"/>
          </a:effectLst>
        </p:spPr>
      </p:pic>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490447" y="2743200"/>
            <a:ext cx="3967753" cy="1107996"/>
          </a:xfrm>
          <a:prstGeom prst="rect">
            <a:avLst/>
          </a:prstGeom>
          <a:noFill/>
        </p:spPr>
        <p:txBody>
          <a:bodyPr wrap="none" rtlCol="0">
            <a:spAutoFit/>
          </a:bodyPr>
          <a:lstStyle/>
          <a:p>
            <a:r>
              <a:rPr lang="en-US" sz="6600" dirty="0" smtClean="0">
                <a:latin typeface="Arial Narrow" pitchFamily="34" charset="0"/>
              </a:rPr>
              <a:t>Conclusions</a:t>
            </a:r>
            <a:endParaRPr lang="en-US" sz="6600" dirty="0">
              <a:latin typeface="Arial Narrow" pitchFamily="34" charset="0"/>
            </a:endParaRPr>
          </a:p>
        </p:txBody>
      </p:sp>
      <p:cxnSp>
        <p:nvCxnSpPr>
          <p:cNvPr id="15" name="Straight Connector 14"/>
          <p:cNvCxnSpPr/>
          <p:nvPr/>
        </p:nvCxnSpPr>
        <p:spPr>
          <a:xfrm>
            <a:off x="304800" y="40386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945453" y="3657600"/>
            <a:ext cx="1436547" cy="369332"/>
          </a:xfrm>
          <a:prstGeom prst="rect">
            <a:avLst/>
          </a:prstGeom>
          <a:noFill/>
        </p:spPr>
        <p:txBody>
          <a:bodyPr wrap="none" rtlCol="0">
            <a:spAutoFit/>
          </a:bodyPr>
          <a:lstStyle/>
          <a:p>
            <a:r>
              <a:rPr lang="en-US" dirty="0" smtClean="0">
                <a:solidFill>
                  <a:srgbClr val="FF0000"/>
                </a:solidFill>
                <a:latin typeface="Arial Narrow" pitchFamily="34" charset="0"/>
              </a:rPr>
              <a:t>Final Thoughts</a:t>
            </a:r>
            <a:endParaRPr lang="en-US"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latin typeface="Arial Narrow" pitchFamily="34" charset="0"/>
              </a:rPr>
              <a:t>The New Testament Condemns Following Myths</a:t>
            </a:r>
            <a:endParaRPr lang="en-US" sz="32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 y="3581400"/>
            <a:ext cx="8915400" cy="2862322"/>
          </a:xfrm>
          <a:prstGeom prst="rect">
            <a:avLst/>
          </a:prstGeom>
          <a:noFill/>
        </p:spPr>
        <p:txBody>
          <a:bodyPr>
            <a:spAutoFit/>
          </a:bodyPr>
          <a:lstStyle/>
          <a:p>
            <a:pPr marL="225425" indent="-225425" fontAlgn="base">
              <a:spcBef>
                <a:spcPct val="0"/>
              </a:spcBef>
              <a:spcAft>
                <a:spcPct val="0"/>
              </a:spcAft>
              <a:buFont typeface="Arial" charset="0"/>
              <a:buChar char="•"/>
            </a:pPr>
            <a:r>
              <a:rPr lang="en-US" sz="2000" dirty="0" smtClean="0">
                <a:solidFill>
                  <a:prstClr val="white"/>
                </a:solidFill>
                <a:latin typeface="Arial Narrow" pitchFamily="34" charset="0"/>
              </a:rPr>
              <a:t>“As I urged you upon my departure for Macedonia, remain on at Ephesus so that you may instruct certain men not to teach strange doctrines, </a:t>
            </a:r>
            <a:r>
              <a:rPr lang="en-US" sz="2000" dirty="0" smtClean="0">
                <a:solidFill>
                  <a:srgbClr val="FF0000"/>
                </a:solidFill>
                <a:latin typeface="Arial Narrow" pitchFamily="34" charset="0"/>
              </a:rPr>
              <a:t>nor to pay attention to </a:t>
            </a:r>
            <a:r>
              <a:rPr lang="en-US" sz="2000" dirty="0" smtClean="0">
                <a:solidFill>
                  <a:srgbClr val="FF0000"/>
                </a:solidFill>
                <a:latin typeface="Arial Narrow" pitchFamily="34" charset="0"/>
              </a:rPr>
              <a:t>myths</a:t>
            </a:r>
            <a:r>
              <a:rPr lang="en-US" sz="2000" dirty="0" smtClean="0">
                <a:solidFill>
                  <a:prstClr val="white"/>
                </a:solidFill>
                <a:latin typeface="Arial Narrow" pitchFamily="34" charset="0"/>
              </a:rPr>
              <a:t>” </a:t>
            </a:r>
            <a:r>
              <a:rPr lang="en-US" sz="2000" dirty="0" smtClean="0">
                <a:solidFill>
                  <a:prstClr val="white"/>
                </a:solidFill>
                <a:latin typeface="Arial Narrow" pitchFamily="34" charset="0"/>
              </a:rPr>
              <a:t>(1 Timothy 1:3–4</a:t>
            </a:r>
            <a:r>
              <a:rPr lang="en-US" sz="2000" dirty="0" smtClean="0">
                <a:solidFill>
                  <a:prstClr val="white"/>
                </a:solidFill>
                <a:latin typeface="Arial Narrow" pitchFamily="34" charset="0"/>
              </a:rPr>
              <a:t>).</a:t>
            </a:r>
          </a:p>
          <a:p>
            <a:pPr marL="225425" lvl="0" indent="-225425" fontAlgn="base">
              <a:spcBef>
                <a:spcPct val="0"/>
              </a:spcBef>
              <a:spcAft>
                <a:spcPct val="0"/>
              </a:spcAft>
              <a:buFont typeface="Arial" charset="0"/>
              <a:buChar char="•"/>
            </a:pPr>
            <a:r>
              <a:rPr lang="en-US" sz="2000" dirty="0" smtClean="0">
                <a:solidFill>
                  <a:prstClr val="white"/>
                </a:solidFill>
                <a:latin typeface="Arial Narrow" pitchFamily="34" charset="0"/>
              </a:rPr>
              <a:t>“For </a:t>
            </a:r>
            <a:r>
              <a:rPr lang="en-US" sz="2000" dirty="0" smtClean="0">
                <a:solidFill>
                  <a:prstClr val="white"/>
                </a:solidFill>
                <a:latin typeface="Arial Narrow" pitchFamily="34" charset="0"/>
              </a:rPr>
              <a:t>the time will come when they will not endure sound doctrine; but wanting to have their ears tickled, they will accumulate for themselves teachers in accordance to their own desires, and will turn away their ears from the truth and </a:t>
            </a:r>
            <a:r>
              <a:rPr lang="en-US" sz="2000" dirty="0" smtClean="0">
                <a:solidFill>
                  <a:srgbClr val="FF0000"/>
                </a:solidFill>
                <a:latin typeface="Arial Narrow" pitchFamily="34" charset="0"/>
              </a:rPr>
              <a:t>will turn aside to </a:t>
            </a:r>
            <a:r>
              <a:rPr lang="en-US" sz="2000" dirty="0" smtClean="0">
                <a:solidFill>
                  <a:srgbClr val="FF0000"/>
                </a:solidFill>
                <a:latin typeface="Arial Narrow" pitchFamily="34" charset="0"/>
              </a:rPr>
              <a:t>myths</a:t>
            </a:r>
            <a:r>
              <a:rPr lang="en-US" sz="2000" dirty="0" smtClean="0">
                <a:solidFill>
                  <a:prstClr val="white"/>
                </a:solidFill>
                <a:latin typeface="Arial Narrow" pitchFamily="34" charset="0"/>
              </a:rPr>
              <a:t>” </a:t>
            </a:r>
            <a:r>
              <a:rPr lang="en-US" sz="2000" dirty="0" smtClean="0">
                <a:solidFill>
                  <a:prstClr val="white"/>
                </a:solidFill>
                <a:latin typeface="Arial Narrow" pitchFamily="34" charset="0"/>
              </a:rPr>
              <a:t>(2 Timothy 4:3–4</a:t>
            </a:r>
            <a:r>
              <a:rPr lang="en-US" sz="2000" dirty="0" smtClean="0">
                <a:solidFill>
                  <a:prstClr val="white"/>
                </a:solidFill>
                <a:latin typeface="Arial Narrow" pitchFamily="34" charset="0"/>
              </a:rPr>
              <a:t>).</a:t>
            </a:r>
          </a:p>
          <a:p>
            <a:pPr marL="225425" lvl="0" indent="-225425" fontAlgn="base">
              <a:spcBef>
                <a:spcPct val="0"/>
              </a:spcBef>
              <a:spcAft>
                <a:spcPct val="0"/>
              </a:spcAft>
              <a:buFont typeface="Arial" charset="0"/>
              <a:buChar char="•"/>
            </a:pPr>
            <a:r>
              <a:rPr lang="en-US" sz="2000" dirty="0" smtClean="0">
                <a:solidFill>
                  <a:prstClr val="white"/>
                </a:solidFill>
                <a:latin typeface="Arial Narrow" pitchFamily="34" charset="0"/>
              </a:rPr>
              <a:t>“For </a:t>
            </a:r>
            <a:r>
              <a:rPr lang="en-US" sz="2000" dirty="0" smtClean="0">
                <a:solidFill>
                  <a:srgbClr val="FF0000"/>
                </a:solidFill>
                <a:latin typeface="Arial Narrow" pitchFamily="34" charset="0"/>
              </a:rPr>
              <a:t>we did not follow cleverly devised tales </a:t>
            </a:r>
            <a:r>
              <a:rPr lang="en-US" sz="2000" dirty="0" smtClean="0">
                <a:solidFill>
                  <a:prstClr val="white"/>
                </a:solidFill>
                <a:latin typeface="Arial Narrow" pitchFamily="34" charset="0"/>
              </a:rPr>
              <a:t>when we made known to you the power and coming of our Lord Jesus Christ, but we were eyewitnesses of His </a:t>
            </a:r>
            <a:r>
              <a:rPr lang="en-US" sz="2000" dirty="0" smtClean="0">
                <a:solidFill>
                  <a:prstClr val="white"/>
                </a:solidFill>
                <a:latin typeface="Arial Narrow" pitchFamily="34" charset="0"/>
              </a:rPr>
              <a:t>majesty” </a:t>
            </a:r>
            <a:r>
              <a:rPr lang="en-US" sz="2000" dirty="0" smtClean="0">
                <a:solidFill>
                  <a:prstClr val="white"/>
                </a:solidFill>
                <a:latin typeface="Arial Narrow" pitchFamily="34" charset="0"/>
              </a:rPr>
              <a:t>(2 Peter 1:16</a:t>
            </a:r>
            <a:r>
              <a:rPr lang="en-US" sz="2000" dirty="0" smtClean="0">
                <a:solidFill>
                  <a:prstClr val="white"/>
                </a:solidFill>
                <a:latin typeface="Arial Narrow" pitchFamily="34" charset="0"/>
              </a:rPr>
              <a:t>). </a:t>
            </a:r>
            <a:endParaRPr lang="en-US" sz="2000" dirty="0" smtClean="0">
              <a:solidFill>
                <a:prstClr val="white"/>
              </a:solidFill>
              <a:latin typeface="Arial Narrow" pitchFamily="34" charset="0"/>
            </a:endParaRPr>
          </a:p>
        </p:txBody>
      </p:sp>
      <p:pic>
        <p:nvPicPr>
          <p:cNvPr id="5" name="Picture 4" descr="Bible myth2.jpg"/>
          <p:cNvPicPr>
            <a:picLocks noChangeAspect="1"/>
          </p:cNvPicPr>
          <p:nvPr/>
        </p:nvPicPr>
        <p:blipFill>
          <a:blip r:embed="rId3" cstate="print">
            <a:duotone>
              <a:prstClr val="black"/>
              <a:srgbClr val="D9C3A5">
                <a:tint val="50000"/>
                <a:satMod val="180000"/>
              </a:srgbClr>
            </a:duotone>
          </a:blip>
          <a:stretch>
            <a:fillRect/>
          </a:stretch>
        </p:blipFill>
        <p:spPr>
          <a:xfrm>
            <a:off x="2209800" y="838200"/>
            <a:ext cx="4752975" cy="2743200"/>
          </a:xfrm>
          <a:prstGeom prst="rect">
            <a:avLst/>
          </a:prstGeom>
          <a:effectLst>
            <a:softEdge rad="635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32386"/>
            <a:ext cx="5334000" cy="4616648"/>
          </a:xfrm>
          <a:prstGeom prst="rect">
            <a:avLst/>
          </a:prstGeom>
          <a:noFill/>
        </p:spPr>
        <p:txBody>
          <a:bodyPr wrap="square" rtlCol="0">
            <a:spAutoFit/>
          </a:bodyPr>
          <a:lstStyle/>
          <a:p>
            <a:pPr algn="r"/>
            <a:r>
              <a:rPr lang="en-US" sz="2100" dirty="0" smtClean="0">
                <a:latin typeface="Arial Narrow" pitchFamily="34" charset="0"/>
              </a:rPr>
              <a:t>“We have examined a total of 45 ancient sources for the life of Jesus, which include 19 early creedal, four archaeological, 17 non-Christian, and five non-New Testament Christian sources. From this data we enumerated 129 reported facts concerning the life, person, teachings, death, and resurrection of Jesus, plus the disciples’ earliest message. . . .There can be little doubt that this is a substantial amount of pre- and non-New Testament material for Jesus’ existence . . . .In light of these reports we can better understand how groundless the speculations are that deny his existence or that postulate only a minimal amount of facts concerning him.”</a:t>
            </a:r>
          </a:p>
          <a:p>
            <a:pPr marL="457200" indent="-457200" algn="r"/>
            <a:r>
              <a:rPr lang="en-US" sz="2100" dirty="0" smtClean="0">
                <a:solidFill>
                  <a:srgbClr val="FF0000"/>
                </a:solidFill>
                <a:latin typeface="Arial Narrow" pitchFamily="34" charset="0"/>
              </a:rPr>
              <a:t>- Gary </a:t>
            </a:r>
            <a:r>
              <a:rPr lang="en-US" sz="2100" dirty="0" err="1" smtClean="0">
                <a:solidFill>
                  <a:srgbClr val="FF0000"/>
                </a:solidFill>
                <a:latin typeface="Arial Narrow" pitchFamily="34" charset="0"/>
              </a:rPr>
              <a:t>Habermas</a:t>
            </a:r>
            <a:endParaRPr lang="en-US" sz="2100" dirty="0" smtClean="0">
              <a:solidFill>
                <a:srgbClr val="FF0000"/>
              </a:solidFill>
              <a:latin typeface="Arial Narrow" pitchFamily="34" charset="0"/>
            </a:endParaRPr>
          </a:p>
        </p:txBody>
      </p:sp>
      <p:sp>
        <p:nvSpPr>
          <p:cNvPr id="5" name="TextBox 4"/>
          <p:cNvSpPr txBox="1"/>
          <p:nvPr/>
        </p:nvSpPr>
        <p:spPr>
          <a:xfrm>
            <a:off x="205968" y="149577"/>
            <a:ext cx="8938031" cy="584775"/>
          </a:xfrm>
          <a:prstGeom prst="rect">
            <a:avLst/>
          </a:prstGeom>
          <a:noFill/>
        </p:spPr>
        <p:txBody>
          <a:bodyPr wrap="square" rtlCol="0">
            <a:spAutoFit/>
          </a:bodyPr>
          <a:lstStyle/>
          <a:p>
            <a:r>
              <a:rPr lang="en-US" sz="3200" dirty="0" smtClean="0">
                <a:latin typeface="Arial Narrow" pitchFamily="34" charset="0"/>
              </a:rPr>
              <a:t>Conclusions From One Jesus Historian</a:t>
            </a:r>
            <a:endParaRPr lang="en-US" sz="3200" dirty="0">
              <a:latin typeface="Arial Narrow" pitchFamily="34" charset="0"/>
            </a:endParaRPr>
          </a:p>
        </p:txBody>
      </p:sp>
      <p:cxnSp>
        <p:nvCxnSpPr>
          <p:cNvPr id="7" name="Straight Connector 6"/>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gary-habermas.gif"/>
          <p:cNvPicPr>
            <a:picLocks noChangeAspect="1"/>
          </p:cNvPicPr>
          <p:nvPr/>
        </p:nvPicPr>
        <p:blipFill>
          <a:blip r:embed="rId3" cstate="print">
            <a:duotone>
              <a:prstClr val="black"/>
              <a:srgbClr val="D9C3A5">
                <a:tint val="50000"/>
                <a:satMod val="180000"/>
              </a:srgbClr>
            </a:duotone>
          </a:blip>
          <a:stretch>
            <a:fillRect/>
          </a:stretch>
        </p:blipFill>
        <p:spPr>
          <a:xfrm>
            <a:off x="5486400" y="1143000"/>
            <a:ext cx="3352800" cy="4953000"/>
          </a:xfrm>
          <a:prstGeom prst="rect">
            <a:avLst/>
          </a:prstGeom>
          <a:effectLst>
            <a:softEdge rad="63500"/>
          </a:effectLst>
        </p:spPr>
      </p:pic>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95265"/>
            <a:ext cx="5181600" cy="5324535"/>
          </a:xfrm>
          <a:prstGeom prst="rect">
            <a:avLst/>
          </a:prstGeom>
          <a:noFill/>
        </p:spPr>
        <p:txBody>
          <a:bodyPr wrap="square" rtlCol="0">
            <a:spAutoFit/>
          </a:bodyPr>
          <a:lstStyle/>
          <a:p>
            <a:pPr algn="r"/>
            <a:r>
              <a:rPr lang="en-US" sz="2000" dirty="0" smtClean="0">
                <a:latin typeface="Arial Narrow" pitchFamily="34" charset="0"/>
              </a:rPr>
              <a:t>“When </a:t>
            </a:r>
            <a:r>
              <a:rPr lang="en-US" sz="2000" dirty="0" smtClean="0">
                <a:latin typeface="Arial Narrow" pitchFamily="34" charset="0"/>
              </a:rPr>
              <a:t>Richard Dawkins says "a serious historical case" can be made that "Jesus never lived at all," he no doubt receives applause from his followers, and perhaps even from his fellow experts in zoology, but in departments of Classics, Ancient History, New Testament, Jewish and Near Eastern Studies (the relevant disciplines) such a comment is entirely bemusing - all the more so when one discovers that Dawkins' sole example of this serious history is G.A. Wells. As is well known, Wells is a professor of German language at London University who, in any case, has publicly retracted his argument of the 1970s that Jesus was a myth. I have often wondered what Dawkins would say if I disputed biological evolution and cited a language professor as my sole authority (one that had changed his mind to boot</a:t>
            </a:r>
            <a:r>
              <a:rPr lang="en-US" sz="2000" dirty="0" smtClean="0">
                <a:latin typeface="Arial Narrow" pitchFamily="34" charset="0"/>
              </a:rPr>
              <a:t>).”</a:t>
            </a:r>
          </a:p>
          <a:p>
            <a:pPr marL="457200" indent="-457200" algn="r"/>
            <a:r>
              <a:rPr lang="en-US" sz="2000" dirty="0" smtClean="0">
                <a:solidFill>
                  <a:srgbClr val="FF0000"/>
                </a:solidFill>
                <a:latin typeface="Arial Narrow" pitchFamily="34" charset="0"/>
              </a:rPr>
              <a:t>– John Dickson</a:t>
            </a:r>
            <a:endParaRPr lang="en-US" sz="2000" dirty="0" smtClean="0">
              <a:solidFill>
                <a:srgbClr val="FF0000"/>
              </a:solidFill>
              <a:latin typeface="Arial Narrow" pitchFamily="34" charset="0"/>
            </a:endParaRPr>
          </a:p>
        </p:txBody>
      </p:sp>
      <p:pic>
        <p:nvPicPr>
          <p:cNvPr id="4" name="Picture 3" descr="john dickson.jpg"/>
          <p:cNvPicPr>
            <a:picLocks noChangeAspect="1"/>
          </p:cNvPicPr>
          <p:nvPr/>
        </p:nvPicPr>
        <p:blipFill>
          <a:blip r:embed="rId3" cstate="print">
            <a:duotone>
              <a:prstClr val="black"/>
              <a:srgbClr val="D9C3A5">
                <a:tint val="50000"/>
                <a:satMod val="180000"/>
              </a:srgbClr>
            </a:duotone>
          </a:blip>
          <a:stretch>
            <a:fillRect/>
          </a:stretch>
        </p:blipFill>
        <p:spPr>
          <a:xfrm>
            <a:off x="5181600" y="381000"/>
            <a:ext cx="3800475" cy="5924550"/>
          </a:xfrm>
          <a:prstGeom prst="rect">
            <a:avLst/>
          </a:prstGeom>
          <a:effectLst>
            <a:softEdge rad="63500"/>
          </a:effectLst>
        </p:spPr>
      </p:pic>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079986"/>
            <a:ext cx="5181600" cy="4939814"/>
          </a:xfrm>
          <a:prstGeom prst="rect">
            <a:avLst/>
          </a:prstGeom>
          <a:noFill/>
        </p:spPr>
        <p:txBody>
          <a:bodyPr wrap="square" rtlCol="0">
            <a:spAutoFit/>
          </a:bodyPr>
          <a:lstStyle/>
          <a:p>
            <a:pPr algn="r"/>
            <a:r>
              <a:rPr lang="en-US" sz="2100" dirty="0" smtClean="0">
                <a:latin typeface="Arial Narrow" pitchFamily="34" charset="0"/>
              </a:rPr>
              <a:t>“Could it be that there are always those irked under the thrust and pressure of Jesus Christ’s commanding Person or searched and raked by His words who seek comfort in some hope that the records were falsified? In this hope of a delusion exposed, they turn the attack upon the historicity of Jesus. Christianity triumphed over its most serious opponent, the soldiers’ worship of the soldierly Mithras, largely because Christianity could oppose the legendary Mithras with the historical reality of Christ. It is necessarily against Him that those aim their shafts, who indulge the strange death-wish that life is ‘all sound and fury, signifying nothing’, and a hole in the damp turf the final escape.”</a:t>
            </a:r>
          </a:p>
          <a:p>
            <a:pPr algn="r"/>
            <a:r>
              <a:rPr lang="en-US" sz="2100" dirty="0" smtClean="0">
                <a:solidFill>
                  <a:srgbClr val="FF0000"/>
                </a:solidFill>
                <a:latin typeface="Arial Narrow" pitchFamily="34" charset="0"/>
              </a:rPr>
              <a:t>- E. M. </a:t>
            </a:r>
            <a:r>
              <a:rPr lang="en-US" sz="2100" dirty="0" err="1" smtClean="0">
                <a:solidFill>
                  <a:srgbClr val="FF0000"/>
                </a:solidFill>
                <a:latin typeface="Arial Narrow" pitchFamily="34" charset="0"/>
              </a:rPr>
              <a:t>Blaiklock</a:t>
            </a:r>
            <a:endParaRPr lang="en-US" sz="2100" dirty="0" smtClean="0">
              <a:solidFill>
                <a:srgbClr val="FF0000"/>
              </a:solidFill>
              <a:latin typeface="Arial Narrow" pitchFamily="34" charset="0"/>
            </a:endParaRPr>
          </a:p>
        </p:txBody>
      </p:sp>
      <p:sp>
        <p:nvSpPr>
          <p:cNvPr id="5" name="TextBox 4"/>
          <p:cNvSpPr txBox="1"/>
          <p:nvPr/>
        </p:nvSpPr>
        <p:spPr>
          <a:xfrm>
            <a:off x="205968" y="149577"/>
            <a:ext cx="8938031" cy="584775"/>
          </a:xfrm>
          <a:prstGeom prst="rect">
            <a:avLst/>
          </a:prstGeom>
          <a:noFill/>
        </p:spPr>
        <p:txBody>
          <a:bodyPr wrap="square" rtlCol="0">
            <a:spAutoFit/>
          </a:bodyPr>
          <a:lstStyle/>
          <a:p>
            <a:r>
              <a:rPr lang="en-US" sz="3200" dirty="0" smtClean="0">
                <a:latin typeface="Arial Narrow" pitchFamily="34" charset="0"/>
              </a:rPr>
              <a:t>Why Do Some Try and Deny the Historicity of Jesus? </a:t>
            </a:r>
            <a:endParaRPr lang="en-US" sz="3200" dirty="0">
              <a:latin typeface="Arial Narrow" pitchFamily="34" charset="0"/>
            </a:endParaRPr>
          </a:p>
        </p:txBody>
      </p:sp>
      <p:cxnSp>
        <p:nvCxnSpPr>
          <p:cNvPr id="7" name="Straight Connector 6"/>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jesus-scarlet-robe.gif"/>
          <p:cNvPicPr>
            <a:picLocks noChangeAspect="1"/>
          </p:cNvPicPr>
          <p:nvPr/>
        </p:nvPicPr>
        <p:blipFill>
          <a:blip r:embed="rId3" cstate="print">
            <a:duotone>
              <a:prstClr val="black"/>
              <a:srgbClr val="D9C3A5">
                <a:tint val="50000"/>
                <a:satMod val="180000"/>
              </a:srgbClr>
            </a:duotone>
          </a:blip>
          <a:stretch>
            <a:fillRect/>
          </a:stretch>
        </p:blipFill>
        <p:spPr>
          <a:xfrm>
            <a:off x="5653314" y="914400"/>
            <a:ext cx="3033486" cy="5638800"/>
          </a:xfrm>
          <a:prstGeom prst="rect">
            <a:avLst/>
          </a:prstGeom>
          <a:effectLst>
            <a:softEdge rad="63500"/>
          </a:effectLst>
        </p:spPr>
      </p:pic>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067" y="149577"/>
            <a:ext cx="5480988" cy="584775"/>
          </a:xfrm>
          <a:prstGeom prst="rect">
            <a:avLst/>
          </a:prstGeom>
          <a:noFill/>
        </p:spPr>
        <p:txBody>
          <a:bodyPr wrap="none" rtlCol="0">
            <a:spAutoFit/>
          </a:bodyPr>
          <a:lstStyle/>
          <a:p>
            <a:r>
              <a:rPr lang="en-US" sz="3200" dirty="0" smtClean="0">
                <a:latin typeface="Arial Narrow" pitchFamily="34" charset="0"/>
              </a:rPr>
              <a:t>For More Information/Presentations</a:t>
            </a:r>
            <a:endParaRPr lang="en-US" sz="32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62000" y="5646003"/>
            <a:ext cx="7010400" cy="830997"/>
          </a:xfrm>
          <a:prstGeom prst="rect">
            <a:avLst/>
          </a:prstGeom>
        </p:spPr>
        <p:txBody>
          <a:bodyPr wrap="square">
            <a:spAutoFit/>
          </a:bodyPr>
          <a:lstStyle/>
          <a:p>
            <a:pPr marL="233363" indent="-233363" algn="ctr"/>
            <a:r>
              <a:rPr lang="en-US" sz="2400" dirty="0" smtClean="0">
                <a:latin typeface="Arial Narrow" pitchFamily="34" charset="0"/>
              </a:rPr>
              <a:t>www.powerpointapologist.org</a:t>
            </a:r>
          </a:p>
          <a:p>
            <a:pPr marL="233363" indent="-233363" algn="ctr"/>
            <a:r>
              <a:rPr lang="en-US" sz="2400" dirty="0" smtClean="0">
                <a:latin typeface="Arial Narrow" pitchFamily="34" charset="0"/>
              </a:rPr>
              <a:t>www.confidentchristians.org</a:t>
            </a:r>
          </a:p>
        </p:txBody>
      </p:sp>
      <p:pic>
        <p:nvPicPr>
          <p:cNvPr id="8" name="Picture 7" descr="powerpoint apologist 2.jpg"/>
          <p:cNvPicPr>
            <a:picLocks noChangeAspect="1"/>
          </p:cNvPicPr>
          <p:nvPr/>
        </p:nvPicPr>
        <p:blipFill>
          <a:blip r:embed="rId3" cstate="print">
            <a:duotone>
              <a:prstClr val="black"/>
              <a:srgbClr val="D9C3A5">
                <a:tint val="50000"/>
                <a:satMod val="180000"/>
              </a:srgbClr>
            </a:duotone>
          </a:blip>
          <a:stretch>
            <a:fillRect/>
          </a:stretch>
        </p:blipFill>
        <p:spPr>
          <a:xfrm>
            <a:off x="838200" y="990600"/>
            <a:ext cx="7162800" cy="461614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762000"/>
            <a:ext cx="4876800" cy="5509200"/>
          </a:xfrm>
          <a:prstGeom prst="rect">
            <a:avLst/>
          </a:prstGeom>
          <a:noFill/>
        </p:spPr>
        <p:txBody>
          <a:bodyPr wrap="square" rtlCol="0">
            <a:spAutoFit/>
          </a:bodyPr>
          <a:lstStyle/>
          <a:p>
            <a:pPr marL="457200" indent="-457200" algn="r"/>
            <a:r>
              <a:rPr lang="en-US" sz="2200" dirty="0" smtClean="0">
                <a:latin typeface="Arial Narrow" pitchFamily="34" charset="0"/>
              </a:rPr>
              <a:t>“Nobody </a:t>
            </a:r>
            <a:r>
              <a:rPr lang="en-US" sz="2200" dirty="0" smtClean="0">
                <a:latin typeface="Arial Narrow" pitchFamily="34" charset="0"/>
              </a:rPr>
              <a:t>knows who the four evangelists were, but they almost certainly never met Jesus personally. Much of what they wrote was in no sense an honest attempt at history but was simply rehashed from the Old Testament, because the gospel-makers were devoutly convinced that the life of Jesus must </a:t>
            </a:r>
            <a:r>
              <a:rPr lang="en-US" sz="2200" dirty="0" smtClean="0">
                <a:latin typeface="Arial Narrow" pitchFamily="34" charset="0"/>
              </a:rPr>
              <a:t>fulfill </a:t>
            </a:r>
            <a:r>
              <a:rPr lang="en-US" sz="2200" dirty="0" smtClean="0">
                <a:latin typeface="Arial Narrow" pitchFamily="34" charset="0"/>
              </a:rPr>
              <a:t>Old Testament prophecies. It is even possible to mount a serious, though not widely supported, historical case that Jesus never lived at all, as has been done by, among others, Professor G. A. Wells of the University of London in a number of books, including </a:t>
            </a:r>
            <a:r>
              <a:rPr lang="en-US" sz="2200" i="1" dirty="0" smtClean="0">
                <a:latin typeface="Arial Narrow" pitchFamily="34" charset="0"/>
              </a:rPr>
              <a:t>Did Jesus Exist</a:t>
            </a:r>
            <a:r>
              <a:rPr lang="en-US" sz="2200" i="1" dirty="0" smtClean="0">
                <a:latin typeface="Arial Narrow" pitchFamily="34" charset="0"/>
              </a:rPr>
              <a:t>?</a:t>
            </a:r>
            <a:r>
              <a:rPr lang="en-US" sz="2200" dirty="0" smtClean="0">
                <a:latin typeface="Arial Narrow" pitchFamily="34" charset="0"/>
              </a:rPr>
              <a:t>”  </a:t>
            </a:r>
            <a:endParaRPr lang="en-US" sz="2200" dirty="0" smtClean="0">
              <a:latin typeface="Arial Narrow" pitchFamily="34" charset="0"/>
            </a:endParaRPr>
          </a:p>
          <a:p>
            <a:pPr marL="457200" indent="-457200" algn="r"/>
            <a:r>
              <a:rPr lang="en-US" sz="2200" dirty="0" smtClean="0">
                <a:solidFill>
                  <a:srgbClr val="FF0000"/>
                </a:solidFill>
                <a:latin typeface="Arial Narrow" pitchFamily="34" charset="0"/>
              </a:rPr>
              <a:t>– Richard Dawkins</a:t>
            </a:r>
            <a:endParaRPr lang="en-US" sz="2200" dirty="0" smtClean="0">
              <a:solidFill>
                <a:srgbClr val="FF0000"/>
              </a:solidFill>
              <a:latin typeface="Arial Narrow" pitchFamily="34" charset="0"/>
            </a:endParaRPr>
          </a:p>
        </p:txBody>
      </p:sp>
      <p:pic>
        <p:nvPicPr>
          <p:cNvPr id="4" name="Picture 3" descr="richard-dawkins.gif"/>
          <p:cNvPicPr>
            <a:picLocks noChangeAspect="1"/>
          </p:cNvPicPr>
          <p:nvPr/>
        </p:nvPicPr>
        <p:blipFill>
          <a:blip r:embed="rId3" cstate="print">
            <a:duotone>
              <a:prstClr val="black"/>
              <a:srgbClr val="D9C3A5">
                <a:tint val="50000"/>
                <a:satMod val="180000"/>
              </a:srgbClr>
            </a:duotone>
          </a:blip>
          <a:stretch>
            <a:fillRect/>
          </a:stretch>
        </p:blipFill>
        <p:spPr>
          <a:xfrm>
            <a:off x="5181600" y="838200"/>
            <a:ext cx="3619500" cy="5105400"/>
          </a:xfrm>
          <a:prstGeom prst="rect">
            <a:avLst/>
          </a:prstGeom>
          <a:effectLst>
            <a:softEdge rad="63500"/>
          </a:effectLst>
        </p:spPr>
      </p:pic>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067" y="149577"/>
            <a:ext cx="5066611" cy="584776"/>
          </a:xfrm>
          <a:prstGeom prst="rect">
            <a:avLst/>
          </a:prstGeom>
          <a:noFill/>
        </p:spPr>
        <p:txBody>
          <a:bodyPr wrap="none" rtlCol="0">
            <a:spAutoFit/>
          </a:bodyPr>
          <a:lstStyle/>
          <a:p>
            <a:r>
              <a:rPr lang="en-US" sz="3200" dirty="0" smtClean="0">
                <a:latin typeface="Arial Narrow" pitchFamily="34" charset="0"/>
              </a:rPr>
              <a:t>For More Apologetics Resources</a:t>
            </a:r>
            <a:endParaRPr lang="en-US" sz="32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62000" y="5646003"/>
            <a:ext cx="7010400" cy="646331"/>
          </a:xfrm>
          <a:prstGeom prst="rect">
            <a:avLst/>
          </a:prstGeom>
        </p:spPr>
        <p:txBody>
          <a:bodyPr wrap="square">
            <a:spAutoFit/>
          </a:bodyPr>
          <a:lstStyle/>
          <a:p>
            <a:pPr marL="233363" indent="-233363" algn="ctr"/>
            <a:r>
              <a:rPr lang="en-US" sz="3600" dirty="0" smtClean="0">
                <a:latin typeface="Arial Narrow" pitchFamily="34" charset="0"/>
              </a:rPr>
              <a:t>www.apologetics315.com</a:t>
            </a:r>
          </a:p>
        </p:txBody>
      </p:sp>
      <p:pic>
        <p:nvPicPr>
          <p:cNvPr id="8" name="Picture 7" descr="ap315logo-300px.jpg"/>
          <p:cNvPicPr>
            <a:picLocks noChangeAspect="1"/>
          </p:cNvPicPr>
          <p:nvPr/>
        </p:nvPicPr>
        <p:blipFill>
          <a:blip r:embed="rId3" cstate="print">
            <a:duotone>
              <a:prstClr val="black"/>
              <a:srgbClr val="D9C3A5">
                <a:tint val="50000"/>
                <a:satMod val="180000"/>
              </a:srgbClr>
            </a:duotone>
          </a:blip>
          <a:stretch>
            <a:fillRect/>
          </a:stretch>
        </p:blipFill>
        <p:spPr>
          <a:xfrm>
            <a:off x="2133600" y="1066800"/>
            <a:ext cx="4419600" cy="44196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 name="Picture 2" descr="red-background.gif"/>
          <p:cNvPicPr>
            <a:picLocks noChangeAspect="1"/>
          </p:cNvPicPr>
          <p:nvPr/>
        </p:nvPicPr>
        <p:blipFill>
          <a:blip r:embed="rId4" cstate="print"/>
          <a:stretch>
            <a:fillRect/>
          </a:stretch>
        </p:blipFill>
        <p:spPr>
          <a:xfrm>
            <a:off x="0" y="0"/>
            <a:ext cx="9144000" cy="6858000"/>
          </a:xfrm>
          <a:prstGeom prst="rect">
            <a:avLst/>
          </a:prstGeom>
        </p:spPr>
      </p:pic>
      <p:sp>
        <p:nvSpPr>
          <p:cNvPr id="4" name="TextBox 3"/>
          <p:cNvSpPr txBox="1"/>
          <p:nvPr/>
        </p:nvSpPr>
        <p:spPr>
          <a:xfrm>
            <a:off x="1386764" y="1365409"/>
            <a:ext cx="4862228" cy="2215991"/>
          </a:xfrm>
          <a:prstGeom prst="rect">
            <a:avLst/>
          </a:prstGeom>
          <a:noFill/>
        </p:spPr>
        <p:txBody>
          <a:bodyPr wrap="none" rtlCol="0">
            <a:spAutoFit/>
          </a:bodyPr>
          <a:lstStyle/>
          <a:p>
            <a:r>
              <a:rPr lang="en-US" sz="13800" dirty="0" smtClean="0">
                <a:solidFill>
                  <a:prstClr val="white"/>
                </a:solidFill>
                <a:effectLst>
                  <a:outerShdw blurRad="60007" dist="310007" dir="7680000" sy="30000" kx="1300200" algn="ctr" rotWithShape="0">
                    <a:prstClr val="black">
                      <a:alpha val="32000"/>
                    </a:prstClr>
                  </a:outerShdw>
                </a:effectLst>
                <a:latin typeface="Arial Narrow" pitchFamily="34" charset="0"/>
              </a:rPr>
              <a:t>H o p e</a:t>
            </a:r>
            <a:endParaRPr lang="en-US" sz="13800" dirty="0">
              <a:solidFill>
                <a:prstClr val="white"/>
              </a:solidFill>
              <a:effectLst>
                <a:outerShdw blurRad="60007" dist="310007" dir="7680000" sy="30000" kx="1300200" algn="ctr" rotWithShape="0">
                  <a:prstClr val="black">
                    <a:alpha val="32000"/>
                  </a:prstClr>
                </a:outerShdw>
              </a:effectLst>
              <a:latin typeface="Arial Narrow" pitchFamily="34" charset="0"/>
            </a:endParaRPr>
          </a:p>
        </p:txBody>
      </p:sp>
      <p:sp>
        <p:nvSpPr>
          <p:cNvPr id="5" name="TextBox 4"/>
          <p:cNvSpPr txBox="1"/>
          <p:nvPr/>
        </p:nvSpPr>
        <p:spPr>
          <a:xfrm rot="16200000">
            <a:off x="1270521" y="3551198"/>
            <a:ext cx="806759" cy="353943"/>
          </a:xfrm>
          <a:prstGeom prst="rect">
            <a:avLst/>
          </a:prstGeom>
          <a:noFill/>
        </p:spPr>
        <p:txBody>
          <a:bodyPr wrap="none" rtlCol="0">
            <a:spAutoFit/>
          </a:bodyPr>
          <a:lstStyle/>
          <a:p>
            <a:r>
              <a:rPr lang="en-US" sz="1700" dirty="0" smtClean="0">
                <a:solidFill>
                  <a:prstClr val="white"/>
                </a:solidFill>
                <a:latin typeface="Arial Narrow" pitchFamily="34" charset="0"/>
              </a:rPr>
              <a:t>For The</a:t>
            </a:r>
            <a:endParaRPr lang="en-US" sz="1700" dirty="0">
              <a:solidFill>
                <a:prstClr val="white"/>
              </a:solidFill>
              <a:latin typeface="Arial Narrow" pitchFamily="34" charset="0"/>
            </a:endParaRPr>
          </a:p>
        </p:txBody>
      </p:sp>
      <p:sp>
        <p:nvSpPr>
          <p:cNvPr id="7" name="TextBox 6"/>
          <p:cNvSpPr txBox="1"/>
          <p:nvPr/>
        </p:nvSpPr>
        <p:spPr>
          <a:xfrm>
            <a:off x="1722661" y="2923593"/>
            <a:ext cx="3573414" cy="1631216"/>
          </a:xfrm>
          <a:prstGeom prst="rect">
            <a:avLst/>
          </a:prstGeom>
          <a:noFill/>
        </p:spPr>
        <p:txBody>
          <a:bodyPr wrap="none" rtlCol="0">
            <a:spAutoFit/>
          </a:bodyPr>
          <a:lstStyle/>
          <a:p>
            <a:r>
              <a:rPr lang="en-US" sz="10000" dirty="0" smtClean="0">
                <a:solidFill>
                  <a:prstClr val="white"/>
                </a:solidFill>
                <a:effectLst>
                  <a:glow rad="228600">
                    <a:srgbClr val="C0504D">
                      <a:satMod val="175000"/>
                      <a:alpha val="40000"/>
                    </a:srgbClr>
                  </a:glow>
                </a:effectLst>
                <a:latin typeface="Arial Narrow" pitchFamily="34" charset="0"/>
              </a:rPr>
              <a:t>Hurting</a:t>
            </a:r>
            <a:endParaRPr lang="en-US" sz="10000" dirty="0">
              <a:solidFill>
                <a:prstClr val="white"/>
              </a:solidFill>
              <a:effectLst>
                <a:glow rad="228600">
                  <a:srgbClr val="C0504D">
                    <a:satMod val="175000"/>
                    <a:alpha val="40000"/>
                  </a:srgbClr>
                </a:glow>
              </a:effectLst>
              <a:latin typeface="Arial Narrow" pitchFamily="34" charset="0"/>
            </a:endParaRPr>
          </a:p>
        </p:txBody>
      </p:sp>
      <p:sp>
        <p:nvSpPr>
          <p:cNvPr id="8" name="TextBox 7"/>
          <p:cNvSpPr txBox="1"/>
          <p:nvPr/>
        </p:nvSpPr>
        <p:spPr>
          <a:xfrm>
            <a:off x="1559379" y="4350178"/>
            <a:ext cx="6095999" cy="830997"/>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4800" dirty="0" smtClean="0">
                <a:solidFill>
                  <a:prstClr val="white"/>
                </a:solidFill>
                <a:latin typeface="Arial Narrow" pitchFamily="34" charset="0"/>
              </a:rPr>
              <a:t> A Study in 1 Peter</a:t>
            </a:r>
            <a:endParaRPr lang="en-US" sz="4800" dirty="0">
              <a:solidFill>
                <a:prstClr val="white"/>
              </a:solidFill>
              <a:latin typeface="Arial Narrow" pitchFamily="34" charset="0"/>
            </a:endParaRPr>
          </a:p>
        </p:txBody>
      </p:sp>
      <p:sp>
        <p:nvSpPr>
          <p:cNvPr id="9" name="TextBox 8"/>
          <p:cNvSpPr txBox="1"/>
          <p:nvPr/>
        </p:nvSpPr>
        <p:spPr>
          <a:xfrm>
            <a:off x="0" y="6488668"/>
            <a:ext cx="9144000" cy="307777"/>
          </a:xfrm>
          <a:prstGeom prst="rect">
            <a:avLst/>
          </a:prstGeom>
          <a:noFill/>
        </p:spPr>
        <p:txBody>
          <a:bodyPr wrap="square" rtlCol="0">
            <a:spAutoFit/>
          </a:bodyPr>
          <a:lstStyle/>
          <a:p>
            <a:pPr algn="ctr"/>
            <a:r>
              <a:rPr lang="en-US" sz="1400" i="1" dirty="0" smtClean="0">
                <a:solidFill>
                  <a:prstClr val="white"/>
                </a:solidFill>
                <a:latin typeface="Arial Narrow" pitchFamily="34" charset="0"/>
                <a:ea typeface="Aegyptus" pitchFamily="18" charset="0"/>
              </a:rPr>
              <a:t>www.confidentchristians.org</a:t>
            </a:r>
            <a:endParaRPr lang="en-US" sz="1400" i="1" dirty="0">
              <a:solidFill>
                <a:prstClr val="white"/>
              </a:solidFill>
              <a:latin typeface="Arial Narrow" pitchFamily="34" charset="0"/>
              <a:ea typeface="Aegyptus" pitchFamily="18" charset="0"/>
            </a:endParaRPr>
          </a:p>
        </p:txBody>
      </p:sp>
      <p:pic>
        <p:nvPicPr>
          <p:cNvPr id="11" name="Picture 10" descr="pillar-foundation.gif"/>
          <p:cNvPicPr>
            <a:picLocks noChangeAspect="1"/>
          </p:cNvPicPr>
          <p:nvPr/>
        </p:nvPicPr>
        <p:blipFill>
          <a:blip r:embed="rId5" cstate="print"/>
          <a:stretch>
            <a:fillRect/>
          </a:stretch>
        </p:blipFill>
        <p:spPr>
          <a:xfrm>
            <a:off x="0" y="-1"/>
            <a:ext cx="9144000" cy="6858001"/>
          </a:xfrm>
          <a:prstGeom prst="rect">
            <a:avLst/>
          </a:prstGeom>
        </p:spPr>
      </p:pic>
      <p:sp>
        <p:nvSpPr>
          <p:cNvPr id="12" name="TextBox 11"/>
          <p:cNvSpPr txBox="1"/>
          <p:nvPr/>
        </p:nvSpPr>
        <p:spPr>
          <a:xfrm rot="21423515">
            <a:off x="4314219" y="5729646"/>
            <a:ext cx="4584075" cy="584775"/>
          </a:xfrm>
          <a:prstGeom prst="rect">
            <a:avLst/>
          </a:prstGeom>
          <a:noFill/>
          <a:scene3d>
            <a:camera prst="orthographicFront">
              <a:rot lat="0" lon="0" rev="0"/>
            </a:camera>
            <a:lightRig rig="threePt" dir="t"/>
          </a:scene3d>
        </p:spPr>
        <p:txBody>
          <a:bodyPr wrap="none" rtlCol="0">
            <a:spAutoFit/>
          </a:bodyPr>
          <a:lstStyle/>
          <a:p>
            <a:pPr algn="r"/>
            <a:r>
              <a:rPr lang="en-US" sz="3200" dirty="0" smtClean="0">
                <a:solidFill>
                  <a:prstClr val="black"/>
                </a:solidFill>
                <a:latin typeface="Arial Narrow" pitchFamily="34" charset="0"/>
                <a:cs typeface="Arial" pitchFamily="34" charset="0"/>
              </a:rPr>
              <a:t>The Essentials of Apologetics</a:t>
            </a:r>
            <a:endParaRPr lang="en-US" sz="3200" dirty="0">
              <a:solidFill>
                <a:prstClr val="black"/>
              </a:solidFill>
              <a:latin typeface="Arial Narrow" pitchFamily="34" charset="0"/>
              <a:cs typeface="Arial" pitchFamily="34" charset="0"/>
            </a:endParaRPr>
          </a:p>
        </p:txBody>
      </p:sp>
      <p:sp>
        <p:nvSpPr>
          <p:cNvPr id="13" name="TextBox 12"/>
          <p:cNvSpPr txBox="1"/>
          <p:nvPr/>
        </p:nvSpPr>
        <p:spPr>
          <a:xfrm>
            <a:off x="0" y="2819400"/>
            <a:ext cx="2840842" cy="1046440"/>
          </a:xfrm>
          <a:prstGeom prst="rect">
            <a:avLst/>
          </a:prstGeom>
          <a:noFill/>
        </p:spPr>
        <p:txBody>
          <a:bodyPr wrap="none" rtlCol="0">
            <a:spAutoFit/>
          </a:bodyPr>
          <a:lstStyle/>
          <a:p>
            <a:r>
              <a:rPr lang="en-US" sz="3600" b="1" dirty="0" smtClean="0">
                <a:solidFill>
                  <a:prstClr val="white"/>
                </a:solidFill>
                <a:effectLst>
                  <a:reflection blurRad="6350" stA="55000" endA="300" endPos="45500" dir="5400000" sy="-100000" algn="bl" rotWithShape="0"/>
                </a:effectLst>
                <a:latin typeface="Arial Narrow" pitchFamily="34" charset="0"/>
              </a:rPr>
              <a:t>Why Jesus…?</a:t>
            </a:r>
            <a:endParaRPr lang="en-US" sz="100" b="1" dirty="0" smtClean="0">
              <a:solidFill>
                <a:prstClr val="black"/>
              </a:solidFill>
              <a:latin typeface="Arial Narrow" pitchFamily="34" charset="0"/>
            </a:endParaRPr>
          </a:p>
          <a:p>
            <a:r>
              <a:rPr lang="en-US" sz="2600" b="1" dirty="0" smtClean="0">
                <a:solidFill>
                  <a:prstClr val="black"/>
                </a:solidFill>
                <a:latin typeface="Arial Narrow" pitchFamily="34" charset="0"/>
              </a:rPr>
              <a:t>The Historical Jesus</a:t>
            </a:r>
            <a:endParaRPr lang="en-US" sz="2600" b="1" dirty="0">
              <a:solidFill>
                <a:prstClr val="black"/>
              </a:solidFill>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602540"/>
            <a:ext cx="8534400" cy="1569660"/>
          </a:xfrm>
          <a:prstGeom prst="rect">
            <a:avLst/>
          </a:prstGeom>
          <a:noFill/>
        </p:spPr>
        <p:txBody>
          <a:bodyPr wrap="square" rtlCol="0">
            <a:spAutoFit/>
          </a:bodyPr>
          <a:lstStyle/>
          <a:p>
            <a:r>
              <a:rPr lang="en-US" sz="2400" dirty="0" smtClean="0">
                <a:latin typeface="Arial Narrow" pitchFamily="34" charset="0"/>
              </a:rPr>
              <a:t>“The reality is, Jesus was the Solar Deity of the Gnostic Christian sect and like all other Pagan gods, he was a mythical figure. It was the political establishment that sought to </a:t>
            </a:r>
            <a:r>
              <a:rPr lang="en-US" sz="2400" dirty="0" err="1" smtClean="0">
                <a:latin typeface="Arial Narrow" pitchFamily="34" charset="0"/>
              </a:rPr>
              <a:t>historize</a:t>
            </a:r>
            <a:r>
              <a:rPr lang="en-US" sz="2400" dirty="0" smtClean="0">
                <a:latin typeface="Arial Narrow" pitchFamily="34" charset="0"/>
              </a:rPr>
              <a:t> the Jesus figure for social control</a:t>
            </a:r>
            <a:r>
              <a:rPr lang="en-US" sz="2400" dirty="0" smtClean="0">
                <a:latin typeface="Arial Narrow" pitchFamily="34" charset="0"/>
              </a:rPr>
              <a:t>.”</a:t>
            </a:r>
          </a:p>
          <a:p>
            <a:r>
              <a:rPr lang="en-US" sz="2400" dirty="0" smtClean="0">
                <a:solidFill>
                  <a:srgbClr val="FF0000"/>
                </a:solidFill>
                <a:latin typeface="Arial Narrow" pitchFamily="34" charset="0"/>
              </a:rPr>
              <a:t>                      - Peter Joseph (real name, James </a:t>
            </a:r>
            <a:r>
              <a:rPr lang="en-US" sz="2400" dirty="0" err="1" smtClean="0">
                <a:solidFill>
                  <a:srgbClr val="FF0000"/>
                </a:solidFill>
                <a:latin typeface="Arial Narrow" pitchFamily="34" charset="0"/>
              </a:rPr>
              <a:t>Coyman</a:t>
            </a:r>
            <a:r>
              <a:rPr lang="en-US" sz="2400" dirty="0" smtClean="0">
                <a:solidFill>
                  <a:srgbClr val="FF0000"/>
                </a:solidFill>
                <a:latin typeface="Arial Narrow" pitchFamily="34" charset="0"/>
              </a:rPr>
              <a:t>), Zeitgeist Movie</a:t>
            </a:r>
            <a:endParaRPr lang="en-US" sz="2400" dirty="0" smtClean="0">
              <a:latin typeface="Arial Narrow" pitchFamily="34" charset="0"/>
            </a:endParaRPr>
          </a:p>
        </p:txBody>
      </p:sp>
      <p:pic>
        <p:nvPicPr>
          <p:cNvPr id="7" name="Picture 6" descr="zeitgeist website.jpg"/>
          <p:cNvPicPr>
            <a:picLocks noChangeAspect="1"/>
          </p:cNvPicPr>
          <p:nvPr/>
        </p:nvPicPr>
        <p:blipFill>
          <a:blip r:embed="rId3" cstate="print">
            <a:duotone>
              <a:prstClr val="black"/>
              <a:srgbClr val="D9C3A5">
                <a:tint val="50000"/>
                <a:satMod val="180000"/>
              </a:srgbClr>
            </a:duotone>
          </a:blip>
          <a:stretch>
            <a:fillRect/>
          </a:stretch>
        </p:blipFill>
        <p:spPr>
          <a:xfrm>
            <a:off x="228600" y="228600"/>
            <a:ext cx="8763000" cy="4174843"/>
          </a:xfrm>
          <a:prstGeom prst="rect">
            <a:avLst/>
          </a:prstGeom>
          <a:effectLst>
            <a:softEdge rad="63500"/>
          </a:effectLst>
        </p:spPr>
      </p:pic>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latin typeface="Arial Narrow" pitchFamily="34" charset="0"/>
              </a:rPr>
              <a:t>Are the Skeptics Right? </a:t>
            </a:r>
            <a:endParaRPr lang="en-US" sz="32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304800" y="1600200"/>
            <a:ext cx="48768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Arial" pitchFamily="34" charset="0"/>
              <a:buChar char="•"/>
            </a:pPr>
            <a:r>
              <a:rPr lang="en-US" sz="2800" dirty="0" smtClean="0">
                <a:latin typeface="Arial Narrow" pitchFamily="34" charset="0"/>
                <a:cs typeface="FreesiaUPC" pitchFamily="34" charset="-34"/>
              </a:rPr>
              <a:t>Was there no actual Jesus of Nazareth that really lived? </a:t>
            </a:r>
          </a:p>
          <a:p>
            <a:pPr marL="457200" indent="-457200">
              <a:buFont typeface="Arial" pitchFamily="34" charset="0"/>
              <a:buChar char="•"/>
            </a:pPr>
            <a:r>
              <a:rPr lang="en-US" sz="2800" dirty="0" smtClean="0">
                <a:solidFill>
                  <a:schemeClr val="bg1"/>
                </a:solidFill>
                <a:latin typeface="Arial Narrow" pitchFamily="34" charset="0"/>
                <a:cs typeface="FreesiaUPC" pitchFamily="34" charset="-34"/>
              </a:rPr>
              <a:t>Was Jesus just an invention, something that was pieced together from ancient pagan god myths? </a:t>
            </a:r>
          </a:p>
          <a:p>
            <a:pPr marL="457200" indent="-457200">
              <a:buFont typeface="Arial" pitchFamily="34" charset="0"/>
              <a:buChar char="•"/>
            </a:pPr>
            <a:r>
              <a:rPr lang="en-US" sz="2800" dirty="0" smtClean="0">
                <a:solidFill>
                  <a:schemeClr val="bg1"/>
                </a:solidFill>
                <a:latin typeface="Arial Narrow" pitchFamily="34" charset="0"/>
                <a:cs typeface="FreesiaUPC" pitchFamily="34" charset="-34"/>
              </a:rPr>
              <a:t>Is there no historical evidence to validate the claims that Jesus actually existed?</a:t>
            </a:r>
            <a:endParaRPr lang="en-US" sz="2800" dirty="0">
              <a:solidFill>
                <a:schemeClr val="bg1"/>
              </a:solidFill>
              <a:latin typeface="Arial Narrow" pitchFamily="34" charset="0"/>
              <a:cs typeface="FreesiaUPC" pitchFamily="34" charset="-34"/>
            </a:endParaRPr>
          </a:p>
        </p:txBody>
      </p:sp>
      <p:pic>
        <p:nvPicPr>
          <p:cNvPr id="7" name="Picture 6" descr="question-road.gif"/>
          <p:cNvPicPr>
            <a:picLocks noChangeAspect="1"/>
          </p:cNvPicPr>
          <p:nvPr/>
        </p:nvPicPr>
        <p:blipFill>
          <a:blip r:embed="rId3" cstate="print">
            <a:duotone>
              <a:prstClr val="black"/>
              <a:srgbClr val="D9C3A5">
                <a:tint val="50000"/>
                <a:satMod val="180000"/>
              </a:srgbClr>
            </a:duotone>
          </a:blip>
          <a:stretch>
            <a:fillRect/>
          </a:stretch>
        </p:blipFill>
        <p:spPr>
          <a:xfrm>
            <a:off x="5334000" y="1066800"/>
            <a:ext cx="3581400" cy="5181600"/>
          </a:xfrm>
          <a:prstGeom prst="rect">
            <a:avLst/>
          </a:prstGeom>
          <a:effectLst>
            <a:softEdge rad="63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371600" y="2685871"/>
            <a:ext cx="7677294" cy="1200329"/>
          </a:xfrm>
          <a:prstGeom prst="rect">
            <a:avLst/>
          </a:prstGeom>
          <a:noFill/>
        </p:spPr>
        <p:txBody>
          <a:bodyPr wrap="none" rtlCol="0">
            <a:spAutoFit/>
          </a:bodyPr>
          <a:lstStyle/>
          <a:p>
            <a:r>
              <a:rPr lang="en-US" sz="7200" dirty="0" smtClean="0">
                <a:latin typeface="Arial Narrow" pitchFamily="34" charset="0"/>
              </a:rPr>
              <a:t>A Mythological Jesus?</a:t>
            </a:r>
            <a:endParaRPr lang="en-US" sz="7200" dirty="0">
              <a:latin typeface="Arial Narrow" pitchFamily="34" charset="0"/>
            </a:endParaRPr>
          </a:p>
        </p:txBody>
      </p:sp>
      <p:cxnSp>
        <p:nvCxnSpPr>
          <p:cNvPr id="15" name="Straight Connector 14"/>
          <p:cNvCxnSpPr/>
          <p:nvPr/>
        </p:nvCxnSpPr>
        <p:spPr>
          <a:xfrm>
            <a:off x="304800" y="40386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557532" y="3719746"/>
            <a:ext cx="3281668" cy="338554"/>
          </a:xfrm>
          <a:prstGeom prst="rect">
            <a:avLst/>
          </a:prstGeom>
          <a:noFill/>
        </p:spPr>
        <p:txBody>
          <a:bodyPr wrap="none" rtlCol="0">
            <a:spAutoFit/>
          </a:bodyPr>
          <a:lstStyle/>
          <a:p>
            <a:r>
              <a:rPr lang="en-US" sz="1600" dirty="0" smtClean="0">
                <a:solidFill>
                  <a:srgbClr val="FF0000"/>
                </a:solidFill>
                <a:latin typeface="Arial Narrow" pitchFamily="34" charset="0"/>
              </a:rPr>
              <a:t>Is Jesus just a copy of other pagan gods?</a:t>
            </a:r>
            <a:endParaRPr lang="en-US" sz="1600"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2209800"/>
            <a:ext cx="5181600" cy="2308324"/>
          </a:xfrm>
          <a:prstGeom prst="rect">
            <a:avLst/>
          </a:prstGeom>
          <a:noFill/>
        </p:spPr>
        <p:txBody>
          <a:bodyPr wrap="square" rtlCol="0">
            <a:spAutoFit/>
          </a:bodyPr>
          <a:lstStyle/>
          <a:p>
            <a:pPr marL="457200" indent="-457200" algn="r"/>
            <a:r>
              <a:rPr lang="en-US" sz="2400" dirty="0" smtClean="0">
                <a:latin typeface="Arial Narrow" pitchFamily="34" charset="0"/>
              </a:rPr>
              <a:t>“There is nothing the Jesus of the Gospels either said or did . . . that cannot be shown to have originated thousands of years before, in Egyptian Mystery rites and other sacred liturgies.”</a:t>
            </a:r>
          </a:p>
          <a:p>
            <a:pPr marL="457200" indent="-457200" algn="r"/>
            <a:r>
              <a:rPr lang="en-US" sz="2400" dirty="0" smtClean="0">
                <a:solidFill>
                  <a:srgbClr val="FF0000"/>
                </a:solidFill>
                <a:latin typeface="Arial Narrow" pitchFamily="34" charset="0"/>
              </a:rPr>
              <a:t>– Tom </a:t>
            </a:r>
            <a:r>
              <a:rPr lang="en-US" sz="2400" dirty="0" err="1" smtClean="0">
                <a:solidFill>
                  <a:srgbClr val="FF0000"/>
                </a:solidFill>
                <a:latin typeface="Arial Narrow" pitchFamily="34" charset="0"/>
              </a:rPr>
              <a:t>Harpur</a:t>
            </a:r>
            <a:endParaRPr lang="en-US" sz="2400" dirty="0" smtClean="0">
              <a:solidFill>
                <a:srgbClr val="FF0000"/>
              </a:solidFill>
              <a:latin typeface="Arial Narrow" pitchFamily="34" charset="0"/>
            </a:endParaRPr>
          </a:p>
        </p:txBody>
      </p:sp>
      <p:pic>
        <p:nvPicPr>
          <p:cNvPr id="4" name="Picture 3" descr="tom harpur the pagan christ.jpg"/>
          <p:cNvPicPr>
            <a:picLocks noChangeAspect="1"/>
          </p:cNvPicPr>
          <p:nvPr/>
        </p:nvPicPr>
        <p:blipFill>
          <a:blip r:embed="rId3" cstate="print">
            <a:duotone>
              <a:prstClr val="black"/>
              <a:srgbClr val="D9C3A5">
                <a:tint val="50000"/>
                <a:satMod val="180000"/>
              </a:srgbClr>
            </a:duotone>
          </a:blip>
          <a:stretch>
            <a:fillRect/>
          </a:stretch>
        </p:blipFill>
        <p:spPr>
          <a:xfrm>
            <a:off x="5410200" y="914400"/>
            <a:ext cx="3414712" cy="4733925"/>
          </a:xfrm>
          <a:prstGeom prst="rect">
            <a:avLst/>
          </a:prstGeom>
          <a:effectLst>
            <a:softEdge rad="63500"/>
          </a:effectLst>
        </p:spPr>
      </p:pic>
    </p:spTree>
    <p:extLst>
      <p:ext uri="{BB962C8B-B14F-4D97-AF65-F5344CB8AC3E}">
        <p14:creationId xmlns:p14="http://schemas.microsoft.com/office/powerpoint/2010/main" xmlns="" val="2667588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968" y="149577"/>
            <a:ext cx="8938031" cy="584775"/>
          </a:xfrm>
          <a:prstGeom prst="rect">
            <a:avLst/>
          </a:prstGeom>
          <a:noFill/>
        </p:spPr>
        <p:txBody>
          <a:bodyPr wrap="square" rtlCol="0">
            <a:spAutoFit/>
          </a:bodyPr>
          <a:lstStyle/>
          <a:p>
            <a:r>
              <a:rPr lang="en-US" sz="3200" dirty="0" smtClean="0">
                <a:latin typeface="Arial Narrow" pitchFamily="34" charset="0"/>
              </a:rPr>
              <a:t>Where Did the Idea of Jesus Being a Myth Originate? </a:t>
            </a:r>
            <a:endParaRPr lang="en-US" sz="3200" dirty="0">
              <a:latin typeface="Arial Narrow" pitchFamily="34" charset="0"/>
            </a:endParaRPr>
          </a:p>
        </p:txBody>
      </p:sp>
      <p:cxnSp>
        <p:nvCxnSpPr>
          <p:cNvPr id="6" name="Straight Connector 5"/>
          <p:cNvCxnSpPr/>
          <p:nvPr/>
        </p:nvCxnSpPr>
        <p:spPr>
          <a:xfrm>
            <a:off x="304800" y="762000"/>
            <a:ext cx="8839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304800" y="787569"/>
            <a:ext cx="4876800"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buFont typeface="Arial" pitchFamily="34" charset="0"/>
              <a:buChar char="•"/>
            </a:pPr>
            <a:r>
              <a:rPr lang="en-US" sz="2200" dirty="0" smtClean="0">
                <a:latin typeface="Arial Narrow" pitchFamily="34" charset="0"/>
                <a:cs typeface="FreesiaUPC" pitchFamily="34" charset="-34"/>
              </a:rPr>
              <a:t>Bruno Bauer (1809 – </a:t>
            </a:r>
            <a:r>
              <a:rPr lang="en-US" sz="2200" dirty="0" smtClean="0">
                <a:latin typeface="Arial Narrow" pitchFamily="34" charset="0"/>
                <a:cs typeface="FreesiaUPC" pitchFamily="34" charset="-34"/>
              </a:rPr>
              <a:t>1882) </a:t>
            </a:r>
            <a:r>
              <a:rPr lang="en-US" sz="2200" dirty="0" smtClean="0">
                <a:latin typeface="Arial Narrow" pitchFamily="34" charset="0"/>
                <a:cs typeface="FreesiaUPC" pitchFamily="34" charset="-34"/>
              </a:rPr>
              <a:t>was a German theologian, philosopher and historian who looked at the sources of the New Testament and controversially concluded that early Christianity owed more to Greek philosophy (Stoicism) than to Judaism. </a:t>
            </a:r>
            <a:endParaRPr lang="en-US" sz="2200" dirty="0" smtClean="0">
              <a:latin typeface="Arial Narrow" pitchFamily="34" charset="0"/>
              <a:cs typeface="FreesiaUPC" pitchFamily="34" charset="-34"/>
            </a:endParaRPr>
          </a:p>
          <a:p>
            <a:pPr marL="457200" indent="-457200">
              <a:buFont typeface="Arial" pitchFamily="34" charset="0"/>
              <a:buChar char="•"/>
            </a:pPr>
            <a:r>
              <a:rPr lang="en-US" sz="2200" dirty="0" smtClean="0">
                <a:latin typeface="Arial Narrow" pitchFamily="34" charset="0"/>
                <a:cs typeface="FreesiaUPC" pitchFamily="34" charset="-34"/>
              </a:rPr>
              <a:t>In </a:t>
            </a:r>
            <a:r>
              <a:rPr lang="en-US" sz="2200" dirty="0" smtClean="0">
                <a:latin typeface="Arial Narrow" pitchFamily="34" charset="0"/>
                <a:cs typeface="FreesiaUPC" pitchFamily="34" charset="-34"/>
              </a:rPr>
              <a:t>1840, </a:t>
            </a:r>
            <a:r>
              <a:rPr lang="en-US" sz="2200" dirty="0" smtClean="0">
                <a:latin typeface="Arial Narrow" pitchFamily="34" charset="0"/>
                <a:cs typeface="FreesiaUPC" pitchFamily="34" charset="-34"/>
              </a:rPr>
              <a:t>Bauer </a:t>
            </a:r>
            <a:r>
              <a:rPr lang="en-US" sz="2200" dirty="0" smtClean="0">
                <a:latin typeface="Arial Narrow" pitchFamily="34" charset="0"/>
                <a:cs typeface="FreesiaUPC" pitchFamily="34" charset="-34"/>
              </a:rPr>
              <a:t>began a series of controversial works arguing that Jesus was a myth, a second century fusion of Jewish, Greek, and Roman theology. </a:t>
            </a:r>
            <a:endParaRPr lang="en-US" sz="2200" dirty="0" smtClean="0">
              <a:latin typeface="Arial Narrow" pitchFamily="34" charset="0"/>
              <a:cs typeface="FreesiaUPC" pitchFamily="34" charset="-34"/>
            </a:endParaRPr>
          </a:p>
          <a:p>
            <a:pPr marL="457200" indent="-457200">
              <a:buFont typeface="Arial" pitchFamily="34" charset="0"/>
              <a:buChar char="•"/>
            </a:pPr>
            <a:r>
              <a:rPr lang="en-US" sz="2200" dirty="0" smtClean="0">
                <a:latin typeface="Arial Narrow" pitchFamily="34" charset="0"/>
                <a:cs typeface="FreesiaUPC" pitchFamily="34" charset="-34"/>
              </a:rPr>
              <a:t>Bauer’s work </a:t>
            </a:r>
            <a:r>
              <a:rPr lang="en-US" sz="2200" dirty="0" smtClean="0">
                <a:latin typeface="Arial Narrow" pitchFamily="34" charset="0"/>
                <a:cs typeface="FreesiaUPC" pitchFamily="34" charset="-34"/>
              </a:rPr>
              <a:t>was picked up by Albert </a:t>
            </a:r>
            <a:r>
              <a:rPr lang="en-US" sz="2200" dirty="0" err="1" smtClean="0">
                <a:latin typeface="Arial Narrow" pitchFamily="34" charset="0"/>
                <a:cs typeface="FreesiaUPC" pitchFamily="34" charset="-34"/>
              </a:rPr>
              <a:t>Kalthoff</a:t>
            </a:r>
            <a:r>
              <a:rPr lang="en-US" sz="2200" dirty="0" smtClean="0">
                <a:latin typeface="Arial Narrow" pitchFamily="34" charset="0"/>
                <a:cs typeface="FreesiaUPC" pitchFamily="34" charset="-34"/>
              </a:rPr>
              <a:t> (1850-1906) who followed Bauer’s extreme skepticism </a:t>
            </a:r>
            <a:r>
              <a:rPr lang="en-US" sz="2200" dirty="0" smtClean="0">
                <a:latin typeface="Arial Narrow" pitchFamily="34" charset="0"/>
                <a:cs typeface="FreesiaUPC" pitchFamily="34" charset="-34"/>
              </a:rPr>
              <a:t>and </a:t>
            </a:r>
            <a:r>
              <a:rPr lang="en-US" sz="2200" dirty="0" smtClean="0">
                <a:latin typeface="Arial Narrow" pitchFamily="34" charset="0"/>
                <a:cs typeface="FreesiaUPC" pitchFamily="34" charset="-34"/>
              </a:rPr>
              <a:t>went so far as to claim that Jesus of Nazareth never existed and was not the founder of Christianity.</a:t>
            </a:r>
            <a:endParaRPr lang="en-US" sz="2200" dirty="0">
              <a:solidFill>
                <a:srgbClr val="FF0000"/>
              </a:solidFill>
              <a:latin typeface="Arial Narrow" pitchFamily="34" charset="0"/>
              <a:cs typeface="FreesiaUPC" pitchFamily="34" charset="-34"/>
            </a:endParaRPr>
          </a:p>
        </p:txBody>
      </p:sp>
      <p:pic>
        <p:nvPicPr>
          <p:cNvPr id="9" name="Picture 8" descr="bruno bauer.jpg"/>
          <p:cNvPicPr>
            <a:picLocks noChangeAspect="1"/>
          </p:cNvPicPr>
          <p:nvPr/>
        </p:nvPicPr>
        <p:blipFill>
          <a:blip r:embed="rId3" cstate="print">
            <a:duotone>
              <a:prstClr val="black"/>
              <a:srgbClr val="D9C3A5">
                <a:tint val="50000"/>
                <a:satMod val="180000"/>
              </a:srgbClr>
            </a:duotone>
          </a:blip>
          <a:stretch>
            <a:fillRect/>
          </a:stretch>
        </p:blipFill>
        <p:spPr>
          <a:xfrm>
            <a:off x="5943600" y="1066800"/>
            <a:ext cx="2362200" cy="2476500"/>
          </a:xfrm>
          <a:prstGeom prst="rect">
            <a:avLst/>
          </a:prstGeom>
          <a:effectLst>
            <a:softEdge rad="63500"/>
          </a:effectLst>
        </p:spPr>
      </p:pic>
      <p:pic>
        <p:nvPicPr>
          <p:cNvPr id="10" name="Picture 9" descr="Albert Kalthoff.jpg"/>
          <p:cNvPicPr>
            <a:picLocks/>
          </p:cNvPicPr>
          <p:nvPr/>
        </p:nvPicPr>
        <p:blipFill>
          <a:blip r:embed="rId4" cstate="print">
            <a:duotone>
              <a:prstClr val="black"/>
              <a:srgbClr val="D9C3A5">
                <a:tint val="50000"/>
                <a:satMod val="180000"/>
              </a:srgbClr>
            </a:duotone>
          </a:blip>
          <a:stretch>
            <a:fillRect/>
          </a:stretch>
        </p:blipFill>
        <p:spPr>
          <a:xfrm>
            <a:off x="5943600" y="3733800"/>
            <a:ext cx="2359152" cy="2478024"/>
          </a:xfrm>
          <a:prstGeom prst="rect">
            <a:avLst/>
          </a:prstGeom>
          <a:effectLst>
            <a:softEdge rad="63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FFFFFF"/>
      </a:dk1>
      <a:lt1>
        <a:sysClr val="window" lastClr="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ord Font">
      <a:majorFont>
        <a:latin typeface="Papyrus"/>
        <a:ea typeface=""/>
        <a:cs typeface=""/>
      </a:majorFont>
      <a:minorFont>
        <a:latin typeface="Papyru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135999</TotalTime>
  <Words>3671</Words>
  <Application>Microsoft Office PowerPoint</Application>
  <PresentationFormat>On-screen Show (4:3)</PresentationFormat>
  <Paragraphs>202</Paragraphs>
  <Slides>41</Slides>
  <Notes>41</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Office Theme</vt: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dc:creator>
  <cp:lastModifiedBy>robin</cp:lastModifiedBy>
  <cp:revision>9954</cp:revision>
  <dcterms:created xsi:type="dcterms:W3CDTF">2013-01-30T21:45:23Z</dcterms:created>
  <dcterms:modified xsi:type="dcterms:W3CDTF">2013-07-28T18:13:06Z</dcterms:modified>
</cp:coreProperties>
</file>